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7" r:id="rId2"/>
    <p:sldId id="347" r:id="rId3"/>
    <p:sldId id="346" r:id="rId4"/>
    <p:sldId id="348" r:id="rId5"/>
    <p:sldId id="282" r:id="rId6"/>
    <p:sldId id="340" r:id="rId7"/>
    <p:sldId id="351" r:id="rId8"/>
    <p:sldId id="343" r:id="rId9"/>
    <p:sldId id="354" r:id="rId10"/>
    <p:sldId id="345" r:id="rId11"/>
    <p:sldId id="306" r:id="rId12"/>
    <p:sldId id="344" r:id="rId13"/>
    <p:sldId id="339" r:id="rId14"/>
    <p:sldId id="342" r:id="rId15"/>
    <p:sldId id="353" r:id="rId16"/>
    <p:sldId id="350" r:id="rId17"/>
  </p:sldIdLst>
  <p:sldSz cx="12192000" cy="6858000"/>
  <p:notesSz cx="6858000" cy="9144000"/>
  <p:embeddedFontLst>
    <p:embeddedFont>
      <p:font typeface="Calibri Light" panose="020F030202020403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Fredoka One" panose="020B0604020202020204" charset="0"/>
      <p:regular r:id="rId25"/>
    </p:embeddedFont>
    <p:embeddedFont>
      <p:font typeface="Quicksand" panose="020B0604020202020204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6A84"/>
    <a:srgbClr val="D78643"/>
    <a:srgbClr val="FFD966"/>
    <a:srgbClr val="9FB7DB"/>
    <a:srgbClr val="FFFFFF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82847" autoAdjust="0"/>
  </p:normalViewPr>
  <p:slideViewPr>
    <p:cSldViewPr snapToGrid="0" snapToObjects="1">
      <p:cViewPr>
        <p:scale>
          <a:sx n="66" d="100"/>
          <a:sy n="66" d="100"/>
        </p:scale>
        <p:origin x="816" y="4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E0fcnPVbJsU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3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071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Ffilm</a:t>
            </a:r>
            <a:r>
              <a:rPr lang="en-US" dirty="0" smtClean="0"/>
              <a:t> </a:t>
            </a:r>
            <a:r>
              <a:rPr lang="en-US" dirty="0" err="1" smtClean="0"/>
              <a:t>Cyfoeth</a:t>
            </a:r>
            <a:r>
              <a:rPr lang="en-US" dirty="0" smtClean="0"/>
              <a:t> </a:t>
            </a:r>
            <a:r>
              <a:rPr lang="en-US" dirty="0" err="1" smtClean="0"/>
              <a:t>Naturiol</a:t>
            </a:r>
            <a:r>
              <a:rPr lang="en-US" dirty="0" smtClean="0"/>
              <a:t> Cymru </a:t>
            </a:r>
            <a:r>
              <a:rPr lang="en-US" dirty="0" err="1" smtClean="0"/>
              <a:t>Cylch</a:t>
            </a:r>
            <a:r>
              <a:rPr lang="en-US" dirty="0" smtClean="0"/>
              <a:t> </a:t>
            </a:r>
            <a:r>
              <a:rPr lang="en-US" dirty="0" err="1" smtClean="0"/>
              <a:t>Bywyd</a:t>
            </a:r>
            <a:r>
              <a:rPr lang="en-US" dirty="0" smtClean="0"/>
              <a:t> </a:t>
            </a:r>
            <a:r>
              <a:rPr lang="en-US" dirty="0" err="1" smtClean="0"/>
              <a:t>Coetir</a:t>
            </a:r>
            <a:r>
              <a:rPr lang="en-US" dirty="0" smtClean="0"/>
              <a:t> </a:t>
            </a:r>
            <a:r>
              <a:rPr lang="en-US" dirty="0" err="1" smtClean="0"/>
              <a:t>Planhigfeydd</a:t>
            </a:r>
            <a:r>
              <a:rPr lang="en-US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r>
              <a:rPr lang="en-US" baseline="0" dirty="0" smtClean="0"/>
              <a:t>- https://www.youtube.com/watch?v=4DkDdSHQgbM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44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354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694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6133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9868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039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74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Ffilm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Cyfoeth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Naturiol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Cymru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 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goetiroedd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hynafol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lled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naturiol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https://youtu.be/E0fcnPVbJsU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00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92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795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663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Siaradwch gyda’ch partner - cyfle i feddwl am y rhesymau pam o bosibl fod angen torri coed.  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cy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Gwyliwch (dewisol) – Bygythiadau i iechyd coed yng Nghymru</a:t>
            </a:r>
          </a:p>
          <a:p>
            <a:r>
              <a:rPr lang="en-US" dirty="0" smtClean="0"/>
              <a:t>https://www.youtube.com/watch?v=NQuiY_Ovkts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77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coed sydd wedi’u bondocio fel arfer yn goed collddail pren caled, sy’n frodorol i’r DU, megis coed cyll a chastanwydden bêr bach. Maent yn tyfu wrth ymyl rhywogaethau coed brodorol eraill, megis coed derw, sy'n cael eu gadael i dyfu'n goed hynafol/hynod mewn ardaloedd coetir cymysg.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039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Gallwn hefyd fondocio coed sy’n wan, wedi’u heintio neu’n ordyrrog, er mwyn gwneud y coed sy’n weddill yn gryfach ac yn fwy cadarn.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676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1.sv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hyperlink" Target="https://www.youtube.com/watch?v=4DkDdSHQgbM" TargetMode="External"/><Relationship Id="rId4" Type="http://schemas.openxmlformats.org/officeDocument/2006/relationships/image" Target="../media/image1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svg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microsoft.com/office/2007/relationships/hdphoto" Target="../media/hdphoto4.wdp"/><Relationship Id="rId4" Type="http://schemas.openxmlformats.org/officeDocument/2006/relationships/image" Target="../media/image11.sv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svg"/><Relationship Id="rId5" Type="http://schemas.openxmlformats.org/officeDocument/2006/relationships/image" Target="../media/image24.png"/><Relationship Id="rId4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12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5" Type="http://schemas.openxmlformats.org/officeDocument/2006/relationships/image" Target="../media/image9.png"/><Relationship Id="rId10" Type="http://schemas.openxmlformats.org/officeDocument/2006/relationships/image" Target="../media/image10.png"/><Relationship Id="rId4" Type="http://schemas.openxmlformats.org/officeDocument/2006/relationships/image" Target="../media/image8.emf"/><Relationship Id="rId9" Type="http://schemas.openxmlformats.org/officeDocument/2006/relationships/image" Target="../media/image2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E0fcnPVbJsU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youtu.be/P6BNVMgUEg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10" Type="http://schemas.microsoft.com/office/2007/relationships/hdphoto" Target="../media/hdphoto1.wdp"/><Relationship Id="rId4" Type="http://schemas.openxmlformats.org/officeDocument/2006/relationships/image" Target="../media/image11.sv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16.jpeg"/><Relationship Id="rId4" Type="http://schemas.openxmlformats.org/officeDocument/2006/relationships/image" Target="../media/image9.png"/><Relationship Id="rId9" Type="http://schemas.openxmlformats.org/officeDocument/2006/relationships/image" Target="../media/image2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6200" y="3314614"/>
            <a:ext cx="12344400" cy="3632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283200" y="440691"/>
            <a:ext cx="83763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Gofalu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am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ein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GB" sz="4000" b="1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  <a:p>
            <a:pPr algn="r"/>
            <a:r>
              <a:rPr lang="en-GB" sz="48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Coetiroedd</a:t>
            </a:r>
            <a:r>
              <a:rPr lang="en-GB" sz="48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endParaRPr lang="en-US" sz="48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9451" y="1887241"/>
            <a:ext cx="5269780" cy="442211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43417" y="2649972"/>
            <a:ext cx="3657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583" y="2162070"/>
            <a:ext cx="5333923" cy="4000442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765027" y="2347260"/>
            <a:ext cx="37636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llawer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wahanol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fathau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goetiroedd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yng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Nghymru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Gadewch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edrych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mathau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i’w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gweld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amgylch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ein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Quicksand" panose="020B0604020202020204" charset="0"/>
              </a:rPr>
              <a:t>hardal</a:t>
            </a:r>
            <a:r>
              <a:rPr lang="en-GB" sz="28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8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34564" y1="37292" x2="34564" y2="37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925" y="1642519"/>
            <a:ext cx="5175146" cy="98601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0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832" y="256753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Effeithiau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Bondocio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88226" y="4932332"/>
            <a:ext cx="3626422" cy="1481150"/>
          </a:xfrm>
          <a:prstGeom prst="wedgeRoundRectCallout">
            <a:avLst>
              <a:gd name="adj1" fmla="val -26617"/>
              <a:gd name="adj2" fmla="val -64070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Gall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wedi’u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bondocio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aildyfu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bonion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dorrwyd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dro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tro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5595730" y="3047859"/>
            <a:ext cx="5097438" cy="1327347"/>
          </a:xfrm>
          <a:prstGeom prst="wedgeRoundRectCallout">
            <a:avLst>
              <a:gd name="adj1" fmla="val 58367"/>
              <a:gd name="adj2" fmla="val 6911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bondocio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gostus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cymryd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llawer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amser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rhaid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dewis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pren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a’i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symud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gyda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pheiriannau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llai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5086423" y="4814162"/>
            <a:ext cx="6142396" cy="1599320"/>
          </a:xfrm>
          <a:prstGeom prst="wedgeRoundRectCallout">
            <a:avLst>
              <a:gd name="adj1" fmla="val 22433"/>
              <a:gd name="adj2" fmla="val 66891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Defnyddir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peiriannau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bach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dorri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, a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gellir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defnyddio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ceffylau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weithiau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dynnu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logiau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 Mae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hyn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golygu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tarfu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llai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fywyd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gwyllt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844231" y="2627086"/>
            <a:ext cx="4242192" cy="1748120"/>
          </a:xfrm>
          <a:prstGeom prst="wedgeRoundRectCallout">
            <a:avLst>
              <a:gd name="adj1" fmla="val 28029"/>
              <a:gd name="adj2" fmla="val 61288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Ceir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bioamrywiaeth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gyfoethog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mewn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coetiroedd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sydd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wedi’u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bondocio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;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maent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wych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gyfer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llawer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rywogaethau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bywyd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gwyllt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957B9293-D911-F44E-9B2D-9A35909789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1393" y="2466854"/>
            <a:ext cx="4135413" cy="5909300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7882759" y="343035"/>
            <a:ext cx="3877009" cy="1982722"/>
          </a:xfrm>
          <a:prstGeom prst="wedgeRoundRectCallout">
            <a:avLst>
              <a:gd name="adj1" fmla="val -27386"/>
              <a:gd name="adj2" fmla="val 59629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brodorol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cymryd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mwy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amser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dyfu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felly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llai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gynnyrch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pren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gael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fewn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cyfnod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amser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gymharu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choetir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planhigfeydd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588226" y="1245289"/>
            <a:ext cx="6811057" cy="1221565"/>
          </a:xfrm>
          <a:prstGeom prst="wedgeRoundRectCallout">
            <a:avLst>
              <a:gd name="adj1" fmla="val 24619"/>
              <a:gd name="adj2" fmla="val 69745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Caiff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torri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blociau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bach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bob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amser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adael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ardaloedd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fywyd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gwyllt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fyw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ynddynt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bobl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mwynhau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95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F9595D39-4F6C-EA45-9027-DC4783050CFC}"/>
              </a:ext>
            </a:extLst>
          </p:cNvPr>
          <p:cNvSpPr txBox="1"/>
          <p:nvPr/>
        </p:nvSpPr>
        <p:spPr>
          <a:xfrm>
            <a:off x="641027" y="3382224"/>
            <a:ext cx="30646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GB" sz="22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794325" y="339144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Llwyrgwympo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799183C-3D67-F745-858C-452D332D9D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 flipH="1">
            <a:off x="-2" y="4512959"/>
            <a:ext cx="12191999" cy="2337003"/>
          </a:xfrm>
          <a:prstGeom prst="rect">
            <a:avLst/>
          </a:prstGeom>
        </p:spPr>
      </p:pic>
      <p:sp>
        <p:nvSpPr>
          <p:cNvPr id="12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1054101" y="5236744"/>
            <a:ext cx="3860799" cy="1202062"/>
          </a:xfrm>
          <a:prstGeom prst="roundRect">
            <a:avLst>
              <a:gd name="adj" fmla="val 3375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05545" y="1193501"/>
            <a:ext cx="580036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Mae'r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math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hwn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waith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rheoli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digwydd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bennaf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coetiroedd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planhigfeydd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DU.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Caiff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torri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ddefnyddio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peiriannau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mawr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draws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ardaloedd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mawr,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unwaith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byddant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wedi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cyrraedd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maint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defnyddiol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Mae’n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dda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gasglu’r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rhywogaethau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pren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meddal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tyfu’n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gyflym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dilyn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hynny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ifanc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newydd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hailblannu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ardal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unwaith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eto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595D39-4F6C-EA45-9027-DC4783050CFC}"/>
              </a:ext>
            </a:extLst>
          </p:cNvPr>
          <p:cNvSpPr txBox="1"/>
          <p:nvPr/>
        </p:nvSpPr>
        <p:spPr>
          <a:xfrm>
            <a:off x="1567099" y="5495538"/>
            <a:ext cx="2969281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dirty="0">
                <a:solidFill>
                  <a:srgbClr val="4E6A84"/>
                </a:solidFill>
                <a:latin typeface="Fredoka One" panose="02000000000000000000" pitchFamily="2" charset="77"/>
                <a:hlinkClick r:id="rId5"/>
              </a:rPr>
              <a:t>Cylch </a:t>
            </a:r>
            <a:r>
              <a:rPr lang="en-GB" sz="2000" dirty="0" err="1">
                <a:solidFill>
                  <a:srgbClr val="4E6A84"/>
                </a:solidFill>
                <a:latin typeface="Fredoka One" panose="02000000000000000000" pitchFamily="2" charset="77"/>
                <a:hlinkClick r:id="rId5"/>
              </a:rPr>
              <a:t>Bywyd</a:t>
            </a:r>
            <a:r>
              <a:rPr lang="en-GB" sz="2000" dirty="0">
                <a:solidFill>
                  <a:srgbClr val="4E6A84"/>
                </a:solidFill>
                <a:latin typeface="Fredoka One" panose="02000000000000000000" pitchFamily="2" charset="77"/>
                <a:hlinkClick r:id="rId5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00000000000000000" pitchFamily="2" charset="77"/>
                <a:hlinkClick r:id="rId5"/>
              </a:rPr>
              <a:t>Coetir</a:t>
            </a:r>
            <a:r>
              <a:rPr lang="en-GB" sz="2000" dirty="0">
                <a:solidFill>
                  <a:srgbClr val="4E6A84"/>
                </a:solidFill>
                <a:latin typeface="Fredoka One" panose="02000000000000000000" pitchFamily="2" charset="77"/>
                <a:hlinkClick r:id="rId5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00000000000000000" pitchFamily="2" charset="77"/>
                <a:hlinkClick r:id="rId5"/>
              </a:rPr>
              <a:t>Planhigfeydd</a:t>
            </a:r>
            <a:r>
              <a:rPr lang="en-GB" sz="2000" dirty="0">
                <a:solidFill>
                  <a:srgbClr val="4E6A84"/>
                </a:solidFill>
                <a:latin typeface="Fredoka One" panose="02000000000000000000" pitchFamily="2" charset="77"/>
                <a:hlinkClick r:id="rId5"/>
              </a:rPr>
              <a:t> </a:t>
            </a:r>
            <a:endParaRPr lang="en-GB" sz="2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9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 rot="20779610">
            <a:off x="460489" y="5018167"/>
            <a:ext cx="2064858" cy="606936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Gwyliwch </a:t>
            </a:r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44151">
            <a:off x="7045829" y="3275685"/>
            <a:ext cx="4673600" cy="3058790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0658">
            <a:off x="7297458" y="548624"/>
            <a:ext cx="4173859" cy="3018951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76616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F9595D39-4F6C-EA45-9027-DC4783050CFC}"/>
              </a:ext>
            </a:extLst>
          </p:cNvPr>
          <p:cNvSpPr txBox="1"/>
          <p:nvPr/>
        </p:nvSpPr>
        <p:spPr>
          <a:xfrm>
            <a:off x="641027" y="3382224"/>
            <a:ext cx="30646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GB" sz="22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574731" y="361996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Effeithiau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Llwyrgwympo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41027" y="4966684"/>
            <a:ext cx="4465522" cy="1487028"/>
          </a:xfrm>
          <a:prstGeom prst="wedgeRoundRectCallout">
            <a:avLst>
              <a:gd name="adj1" fmla="val 54934"/>
              <a:gd name="adj2" fmla="val -30562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Darparu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pren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rhad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gyfer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deunyddiau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adeiladu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amaethyddiaeth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tanwydd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chynnyrch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Quicksand" panose="020B0604020202020204" charset="0"/>
              </a:rPr>
              <a:t>papur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chemeClr val="bg1"/>
              </a:solidFill>
              <a:latin typeface="Quicksand" panose="020B060402020202020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641027" y="1443996"/>
            <a:ext cx="5352269" cy="1361781"/>
          </a:xfrm>
          <a:prstGeom prst="wedgeRoundRectCallout">
            <a:avLst>
              <a:gd name="adj1" fmla="val 56311"/>
              <a:gd name="adj2" fmla="val -5277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Ceir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gwared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gynefin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aeddfed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unwaith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effaith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fawr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gwyllt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byw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1264448" y="3150183"/>
            <a:ext cx="3632799" cy="1441013"/>
          </a:xfrm>
          <a:prstGeom prst="wedgeRoundRectCallout">
            <a:avLst>
              <a:gd name="adj1" fmla="val 14621"/>
              <a:gd name="adj2" fmla="val 59569"/>
              <a:gd name="adj3" fmla="val 16667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Gall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peiriannau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mawr a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thrwm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darfu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fywyd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gwyllt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ac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effeithio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pridd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8725448" y="361997"/>
            <a:ext cx="2961298" cy="3332940"/>
          </a:xfrm>
          <a:prstGeom prst="wedgeRoundRectCallout">
            <a:avLst>
              <a:gd name="adj1" fmla="val -25273"/>
              <a:gd name="adj2" fmla="val 56811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Drwy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gael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gwared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goetiroedd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trwchus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thywyll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bydd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gan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goed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sydd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newydd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plannu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rhywogaethau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bywyd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gwyllt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fwy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olau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haul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i’w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helpu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ffynnu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957B9293-D911-F44E-9B2D-9A35909789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97247" y="1022419"/>
            <a:ext cx="4271595" cy="6103897"/>
          </a:xfrm>
          <a:prstGeom prst="rect">
            <a:avLst/>
          </a:prstGeom>
        </p:spPr>
      </p:pic>
      <p:sp>
        <p:nvSpPr>
          <p:cNvPr id="15" name="Rounded Rectangular Callout 14"/>
          <p:cNvSpPr/>
          <p:nvPr/>
        </p:nvSpPr>
        <p:spPr>
          <a:xfrm>
            <a:off x="6432537" y="4638010"/>
            <a:ext cx="5254209" cy="1607476"/>
          </a:xfrm>
          <a:prstGeom prst="wedgeRoundRectCallout">
            <a:avLst>
              <a:gd name="adj1" fmla="val 21108"/>
              <a:gd name="adj2" fmla="val -63261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gwared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lawer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unwaith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cynyddu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faint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ddŵr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ffo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llifo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dros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wyneb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gynyddu'r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perygl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lifogydd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dyffrynnoedd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islaw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99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3850" y="3314614"/>
            <a:ext cx="12344400" cy="3632597"/>
          </a:xfrm>
          <a:prstGeom prst="rect">
            <a:avLst/>
          </a:prstGeom>
          <a:ln>
            <a:noFill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596767" y="356135"/>
            <a:ext cx="4851534" cy="7500799"/>
            <a:chOff x="8734038" y="447758"/>
            <a:chExt cx="4144741" cy="6656938"/>
          </a:xfrm>
        </p:grpSpPr>
        <p:pic>
          <p:nvPicPr>
            <p:cNvPr id="9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lc="http://schemas.openxmlformats.org/drawingml/2006/lockedCanvas"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 flipH="1">
              <a:off x="8734038" y="447758"/>
              <a:ext cx="4144741" cy="6656938"/>
            </a:xfrm>
            <a:prstGeom prst="rect">
              <a:avLst/>
            </a:prstGeom>
          </p:spPr>
        </p:pic>
        <p:sp>
          <p:nvSpPr>
            <p:cNvPr id="10" name="TextBox 22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9125968" y="2660860"/>
              <a:ext cx="3360880" cy="2431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6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Ewch</a:t>
              </a:r>
              <a:r>
                <a:rPr lang="en-GB" sz="36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6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allan</a:t>
              </a:r>
              <a:r>
                <a:rPr lang="en-GB" sz="36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6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i</a:t>
              </a:r>
              <a:r>
                <a:rPr lang="en-GB" sz="36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6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chwarae’r</a:t>
              </a:r>
              <a:r>
                <a:rPr lang="en-GB" sz="36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 </a:t>
              </a:r>
              <a:endParaRPr lang="en-GB" sz="3600" dirty="0" smtClean="0">
                <a:solidFill>
                  <a:schemeClr val="bg1"/>
                </a:solidFill>
                <a:latin typeface="Fredoka One" panose="02000000000000000000" pitchFamily="2" charset="77"/>
              </a:endParaRPr>
            </a:p>
            <a:p>
              <a:pPr algn="ctr"/>
              <a:r>
                <a:rPr lang="en-GB" sz="3600" dirty="0" err="1" smtClean="0">
                  <a:solidFill>
                    <a:srgbClr val="4E6A84"/>
                  </a:solidFill>
                  <a:latin typeface="Fredoka One" panose="02000000000000000000" pitchFamily="2" charset="77"/>
                </a:rPr>
                <a:t>gêm</a:t>
              </a:r>
              <a:r>
                <a:rPr lang="en-GB" sz="3600" dirty="0" smtClean="0">
                  <a:solidFill>
                    <a:srgbClr val="4E6A84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600" dirty="0" err="1">
                  <a:solidFill>
                    <a:srgbClr val="4E6A84"/>
                  </a:solidFill>
                  <a:latin typeface="Fredoka One" panose="02000000000000000000" pitchFamily="2" charset="77"/>
                </a:rPr>
                <a:t>Ditectif</a:t>
              </a:r>
              <a:r>
                <a:rPr lang="en-GB" sz="3600" dirty="0">
                  <a:solidFill>
                    <a:srgbClr val="4E6A84"/>
                  </a:solidFill>
                  <a:latin typeface="Fredoka One" panose="02000000000000000000" pitchFamily="2" charset="77"/>
                </a:rPr>
                <a:t> y </a:t>
              </a:r>
              <a:r>
                <a:rPr lang="en-GB" sz="3600" dirty="0" err="1">
                  <a:solidFill>
                    <a:srgbClr val="4E6A84"/>
                  </a:solidFill>
                  <a:latin typeface="Fredoka One" panose="02000000000000000000" pitchFamily="2" charset="77"/>
                </a:rPr>
                <a:t>Coetir</a:t>
              </a:r>
              <a:r>
                <a:rPr lang="en-GB" sz="3600" dirty="0">
                  <a:solidFill>
                    <a:srgbClr val="4E6A84"/>
                  </a:solidFill>
                  <a:latin typeface="Fredoka One" panose="02000000000000000000" pitchFamily="2" charset="77"/>
                </a:rPr>
                <a:t>! </a:t>
              </a:r>
              <a:endParaRPr lang="en-GB" sz="3200" baseline="30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800" dirty="0" smtClean="0">
                <a:solidFill>
                  <a:schemeClr val="bg1"/>
                </a:solidFill>
                <a:latin typeface="Quicksand" pitchFamily="2" charset="77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6854"/>
                    </a14:imgEffect>
                    <a14:imgEffect>
                      <a14:saturation sat="1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6395">
            <a:off x="6246870" y="686439"/>
            <a:ext cx="5321981" cy="3991486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5055984" y="1522536"/>
            <a:ext cx="4800390" cy="6161895"/>
            <a:chOff x="5055984" y="1522536"/>
            <a:chExt cx="4800390" cy="616189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foregroundMark x1="21722" y1="20960" x2="24152" y2="17551"/>
                          <a14:foregroundMark x1="32253" y1="20833" x2="31241" y2="162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798"/>
            <a:stretch/>
          </p:blipFill>
          <p:spPr>
            <a:xfrm>
              <a:off x="5055984" y="1522536"/>
              <a:ext cx="2571306" cy="6161895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75" b="95918" l="48608" r="89975">
                          <a14:foregroundMark x1="65013" y1="36995" x2="64810" y2="390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7544316" y="1821989"/>
              <a:ext cx="2312058" cy="55629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087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864"/>
          <a:stretch/>
        </p:blipFill>
        <p:spPr>
          <a:xfrm>
            <a:off x="-1" y="3238500"/>
            <a:ext cx="12192001" cy="3619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3187" y="518832"/>
            <a:ext cx="6868887" cy="4142820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20" name="Rectangle 19"/>
          <p:cNvSpPr/>
          <p:nvPr/>
        </p:nvSpPr>
        <p:spPr>
          <a:xfrm>
            <a:off x="508000" y="5038463"/>
            <a:ext cx="111777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mwyn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Fredoka One" panose="020B0604020202020204" charset="0"/>
              </a:rPr>
              <a:t>gwella</a:t>
            </a:r>
            <a:r>
              <a:rPr lang="en-GB" sz="2400" b="1" dirty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Fredoka One" panose="020B0604020202020204" charset="0"/>
              </a:rPr>
              <a:t>bioamrywiaeth</a:t>
            </a:r>
            <a:r>
              <a:rPr lang="en-GB" sz="2400" b="1" dirty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helpu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Fredoka One" panose="020B0604020202020204" charset="0"/>
              </a:rPr>
              <a:t>i</a:t>
            </a:r>
            <a:r>
              <a:rPr lang="en-GB" sz="2400" b="1" dirty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Fredoka One" panose="020B0604020202020204" charset="0"/>
              </a:rPr>
              <a:t>fynd</a:t>
            </a:r>
            <a:r>
              <a:rPr lang="en-GB" sz="2400" b="1" dirty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Fredoka One" panose="020B0604020202020204" charset="0"/>
              </a:rPr>
              <a:t>i'r</a:t>
            </a:r>
            <a:r>
              <a:rPr lang="en-GB" sz="2400" b="1" dirty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Fredoka One" panose="020B0604020202020204" charset="0"/>
              </a:rPr>
              <a:t>afael</a:t>
            </a:r>
            <a:r>
              <a:rPr lang="en-GB" sz="2400" b="1" dirty="0">
                <a:solidFill>
                  <a:schemeClr val="bg1"/>
                </a:solidFill>
                <a:latin typeface="Fredoka One" panose="020B0604020202020204" charset="0"/>
              </a:rPr>
              <a:t> â </a:t>
            </a:r>
            <a:r>
              <a:rPr lang="en-GB" sz="2400" b="1" dirty="0" err="1">
                <a:solidFill>
                  <a:schemeClr val="bg1"/>
                </a:solidFill>
                <a:latin typeface="Fredoka One" panose="020B0604020202020204" charset="0"/>
              </a:rPr>
              <a:t>newid</a:t>
            </a:r>
            <a:r>
              <a:rPr lang="en-GB" sz="2400" b="1" dirty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Fredoka One" panose="020B0604020202020204" charset="0"/>
              </a:rPr>
              <a:t>hinsawdd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mae'r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timau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ym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Mryniau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Clwyd a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Dyffryn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Dyfrdwy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hefyd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plannu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greu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coetiroedd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newydd.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Cyn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wneud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sawl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peth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angen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hystyried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Quicksand" panose="020B0604020202020204" charset="0"/>
              </a:rPr>
              <a:t>gyntaf</a:t>
            </a:r>
            <a:r>
              <a:rPr lang="en-GB" sz="2400" b="1" dirty="0">
                <a:solidFill>
                  <a:srgbClr val="4E6A84"/>
                </a:solidFill>
                <a:latin typeface="Quicksand" panose="020B0604020202020204" charset="0"/>
              </a:rPr>
              <a:t>… </a:t>
            </a:r>
            <a:endParaRPr lang="en-GB" sz="2000" dirty="0">
              <a:latin typeface="Quicksand" panose="020B060402020202020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4116" y="610177"/>
            <a:ext cx="351914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4400" dirty="0" err="1">
                <a:solidFill>
                  <a:srgbClr val="4E6A84"/>
                </a:solidFill>
                <a:latin typeface="Fredoka One" panose="02000000000000000000" pitchFamily="2" charset="77"/>
              </a:rPr>
              <a:t>Plannu</a:t>
            </a:r>
            <a:r>
              <a:rPr lang="en-GB" sz="44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4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Coetiroedd</a:t>
            </a:r>
            <a:r>
              <a:rPr lang="en-GB" sz="44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7870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F9595D39-4F6C-EA45-9027-DC4783050CFC}"/>
              </a:ext>
            </a:extLst>
          </p:cNvPr>
          <p:cNvSpPr txBox="1"/>
          <p:nvPr/>
        </p:nvSpPr>
        <p:spPr>
          <a:xfrm>
            <a:off x="641027" y="3382224"/>
            <a:ext cx="30646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GB" sz="22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11095" y="313062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Ystyried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Plannu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Coed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1158409" y="1228066"/>
            <a:ext cx="4430412" cy="1378049"/>
          </a:xfrm>
          <a:prstGeom prst="wedgeRoundRectCallout">
            <a:avLst>
              <a:gd name="adj1" fmla="val -17007"/>
              <a:gd name="adj2" fmla="val 60395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oes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modd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cysylltu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coetiroedd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presennol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ddarparu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coridorau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cynefin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fywyd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gwyllt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deithio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?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7678239" y="590021"/>
            <a:ext cx="4013333" cy="1348583"/>
          </a:xfrm>
          <a:prstGeom prst="wedgeRoundRectCallout">
            <a:avLst>
              <a:gd name="adj1" fmla="val 14102"/>
              <a:gd name="adj2" fmla="val 64156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yw’r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addas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neu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eisoes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gynefin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pwysig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plannu’r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?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2035097" y="3126792"/>
            <a:ext cx="3553724" cy="1477619"/>
          </a:xfrm>
          <a:prstGeom prst="wedgeRoundRectCallout">
            <a:avLst>
              <a:gd name="adj1" fmla="val 26736"/>
              <a:gd name="adj2" fmla="val 63206"/>
              <a:gd name="adj3" fmla="val 16667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A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oes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angen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ni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blannu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lle’r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rhai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sy’n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cael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tynnu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oherwydd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clefydau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?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7403608" y="4680340"/>
            <a:ext cx="4562596" cy="1512057"/>
          </a:xfrm>
          <a:prstGeom prst="wedgeRoundRectCallout">
            <a:avLst>
              <a:gd name="adj1" fmla="val -23363"/>
              <a:gd name="adj2" fmla="val 72575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A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yw’r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ifanc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wedi’u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tyfu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hadau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lleol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fel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bod y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rhai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mwyaf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addas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gyfer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amodau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amgylcheddol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yma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?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957B9293-D911-F44E-9B2D-9A35909789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42837" y="2430896"/>
            <a:ext cx="4271595" cy="6103897"/>
          </a:xfrm>
          <a:prstGeom prst="rect">
            <a:avLst/>
          </a:prstGeom>
        </p:spPr>
      </p:pic>
      <p:sp>
        <p:nvSpPr>
          <p:cNvPr id="14" name="Rounded Rectangular Callout 13"/>
          <p:cNvSpPr/>
          <p:nvPr/>
        </p:nvSpPr>
        <p:spPr>
          <a:xfrm>
            <a:off x="6006164" y="2551086"/>
            <a:ext cx="5960040" cy="1597966"/>
          </a:xfrm>
          <a:prstGeom prst="wedgeRoundRectCallout">
            <a:avLst>
              <a:gd name="adj1" fmla="val -24341"/>
              <a:gd name="adj2" fmla="val 61248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A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oes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modd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ni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gynnwys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pobl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leol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gweithgareddau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cynllunio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?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Mae’n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rhaid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ni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geisio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sicrhau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bod y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coetir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newydd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hygyrch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bobl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fwynhau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19906" y="5216893"/>
            <a:ext cx="6345030" cy="1085040"/>
          </a:xfrm>
          <a:prstGeom prst="wedgeRoundRectCallout">
            <a:avLst>
              <a:gd name="adj1" fmla="val -26597"/>
              <a:gd name="adj2" fmla="val 70213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allai’r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newydd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hwn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helpu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leihau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faint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ddŵr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ffo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llifo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dros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wyneb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glaw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trwm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mwyn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lleihau’r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perygl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lifogydd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?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92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3850" y="3314614"/>
            <a:ext cx="12344400" cy="3632597"/>
          </a:xfrm>
          <a:prstGeom prst="rect">
            <a:avLst/>
          </a:prstGeom>
          <a:ln>
            <a:noFill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348344" y="232229"/>
            <a:ext cx="5993300" cy="7624705"/>
            <a:chOff x="8734038" y="447758"/>
            <a:chExt cx="4144741" cy="6656938"/>
          </a:xfrm>
        </p:grpSpPr>
        <p:pic>
          <p:nvPicPr>
            <p:cNvPr id="9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lc="http://schemas.openxmlformats.org/drawingml/2006/lockedCanvas"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 flipH="1">
              <a:off x="8734038" y="447758"/>
              <a:ext cx="4144741" cy="6656938"/>
            </a:xfrm>
            <a:prstGeom prst="rect">
              <a:avLst/>
            </a:prstGeom>
          </p:spPr>
        </p:pic>
        <p:sp>
          <p:nvSpPr>
            <p:cNvPr id="10" name="TextBox 22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8827070" y="1307307"/>
              <a:ext cx="4001019" cy="4191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3600" dirty="0" err="1">
                  <a:solidFill>
                    <a:srgbClr val="FFD966"/>
                  </a:solidFill>
                  <a:latin typeface="Fredoka One" panose="02000000000000000000" pitchFamily="2" charset="77"/>
                </a:rPr>
                <a:t>Trafodwch</a:t>
              </a:r>
              <a:r>
                <a:rPr lang="en-GB" sz="3600" dirty="0">
                  <a:solidFill>
                    <a:srgbClr val="FFD966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6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neu</a:t>
              </a:r>
              <a:r>
                <a:rPr lang="en-GB" sz="3600" dirty="0">
                  <a:solidFill>
                    <a:srgbClr val="FFD966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600" dirty="0" err="1">
                  <a:solidFill>
                    <a:srgbClr val="FFD966"/>
                  </a:solidFill>
                  <a:latin typeface="Fredoka One" panose="02000000000000000000" pitchFamily="2" charset="77"/>
                </a:rPr>
                <a:t>ymchwiliwch</a:t>
              </a:r>
              <a:r>
                <a:rPr lang="en-GB" sz="36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6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i’r</a:t>
              </a:r>
              <a:r>
                <a:rPr lang="en-GB" sz="36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6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canlynol</a:t>
              </a:r>
              <a:r>
                <a:rPr lang="en-GB" sz="36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: </a:t>
              </a:r>
              <a:endParaRPr lang="en-GB" dirty="0" smtClean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b="1" dirty="0" smtClean="0">
                <a:solidFill>
                  <a:srgbClr val="4E6A84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Rhestrwch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rai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cynnyrch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bob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dydd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sy’n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cael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eu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gwneud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o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bren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.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b="1" dirty="0" smtClean="0">
                <a:solidFill>
                  <a:srgbClr val="4E6A84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Pa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effeithiau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amgylcheddol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y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mae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angen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i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ni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eu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hystyried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wrth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brynu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cynnyrch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pren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? </a:t>
              </a:r>
              <a:endParaRPr lang="en-GB" b="1" dirty="0" smtClean="0">
                <a:solidFill>
                  <a:srgbClr val="4E6A84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b="1" dirty="0">
                <a:solidFill>
                  <a:srgbClr val="4E6A84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Sut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fyddwn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ni’n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gwybod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a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yw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cynnyrch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pren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yr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ydym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yn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ei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brynu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yn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dod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o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goetir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sy’n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cael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ei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reoli’n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gynaliadwy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? </a:t>
              </a:r>
              <a:endParaRPr lang="en-GB" b="1" dirty="0" smtClean="0">
                <a:solidFill>
                  <a:srgbClr val="4E6A84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b="1" dirty="0">
                <a:solidFill>
                  <a:srgbClr val="4E6A84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Beth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sydd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orau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,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cynnyrch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pren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newydd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cynaliadwy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,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neu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rai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wedi’u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4E6A84"/>
                  </a:solidFill>
                  <a:latin typeface="Quicksand" panose="020B0604020202020204" charset="0"/>
                </a:rPr>
                <a:t>hailgylchu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? </a:t>
              </a:r>
              <a:endParaRPr lang="en-GB" sz="2800" dirty="0" smtClean="0">
                <a:solidFill>
                  <a:schemeClr val="bg1"/>
                </a:solidFill>
                <a:latin typeface="Quicksand" pitchFamily="2" charset="77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6650">
            <a:off x="6863477" y="1388546"/>
            <a:ext cx="4784980" cy="3852134"/>
          </a:xfrm>
          <a:prstGeom prst="roundRect">
            <a:avLst/>
          </a:prstGeom>
          <a:noFill/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160512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52600"/>
            <a:ext cx="12192000" cy="70050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74335" y="2679701"/>
            <a:ext cx="14412846" cy="41783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9FF5F7C-CCAB-E64F-BBBE-C66A0B918794}"/>
              </a:ext>
            </a:extLst>
          </p:cNvPr>
          <p:cNvSpPr txBox="1"/>
          <p:nvPr/>
        </p:nvSpPr>
        <p:spPr>
          <a:xfrm>
            <a:off x="839393" y="3218044"/>
            <a:ext cx="47307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100" dirty="0">
              <a:solidFill>
                <a:schemeClr val="bg1"/>
              </a:solidFill>
              <a:latin typeface="Quicksand" panose="020B060402020202020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744048" y="-274320"/>
            <a:ext cx="5422893" cy="8123943"/>
            <a:chOff x="1007264" y="3169566"/>
            <a:chExt cx="4994047" cy="6479548"/>
          </a:xfrm>
        </p:grpSpPr>
        <p:pic>
          <p:nvPicPr>
            <p:cNvPr id="26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28" name="Rectangle 27"/>
            <p:cNvSpPr/>
            <p:nvPr/>
          </p:nvSpPr>
          <p:spPr>
            <a:xfrm>
              <a:off x="1588135" y="4054550"/>
              <a:ext cx="4023094" cy="48660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err="1">
                  <a:solidFill>
                    <a:schemeClr val="bg1"/>
                  </a:solidFill>
                  <a:latin typeface="Fredoka One" panose="020B0604020202020204" charset="0"/>
                </a:rPr>
                <a:t>Ein</a:t>
              </a:r>
              <a:r>
                <a:rPr lang="en-GB" sz="4000" dirty="0">
                  <a:solidFill>
                    <a:schemeClr val="bg1"/>
                  </a:solidFill>
                  <a:latin typeface="Fredoka One" panose="020B0604020202020204" charset="0"/>
                </a:rPr>
                <a:t> </a:t>
              </a:r>
              <a:r>
                <a:rPr lang="en-GB" sz="4000" dirty="0" err="1">
                  <a:solidFill>
                    <a:schemeClr val="bg1"/>
                  </a:solidFill>
                  <a:latin typeface="Fredoka One" panose="020B0604020202020204" charset="0"/>
                </a:rPr>
                <a:t>Coetiroedd</a:t>
              </a:r>
              <a:r>
                <a:rPr lang="en-GB" sz="4000" dirty="0">
                  <a:solidFill>
                    <a:schemeClr val="bg1"/>
                  </a:solidFill>
                  <a:latin typeface="Fredoka One" panose="020B0604020202020204" charset="0"/>
                </a:rPr>
                <a:t> </a:t>
              </a:r>
              <a:endParaRPr lang="en-GB" sz="4000" dirty="0" smtClean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endParaRPr lang="en-GB" sz="2400" dirty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r>
                <a:rPr lang="en-GB" sz="2200" dirty="0" smtClean="0">
                  <a:solidFill>
                    <a:srgbClr val="FFFFFF"/>
                  </a:solidFill>
                  <a:latin typeface="Quicksand" panose="020B0604020202020204" charset="0"/>
                </a:rPr>
                <a:t>Mae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llawer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o’r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coetiroedd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ym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Mryniau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Clwyd a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Dyffryn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Dyfrdwy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yn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goetiroedd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llydanddail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hynafol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lled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naturiol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  <a:endParaRPr lang="en-GB" sz="22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200" dirty="0">
                <a:solidFill>
                  <a:srgbClr val="D78643"/>
                </a:solidFill>
                <a:latin typeface="Fredoka One" panose="020B0604020202020204" charset="0"/>
              </a:endParaRPr>
            </a:p>
            <a:p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Mae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hynny’n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golygu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fod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yr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ardal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honno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goetir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yno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ers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400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mlynedd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, o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leiaf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!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Mae’n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gartref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D966"/>
                  </a:solidFill>
                  <a:latin typeface="Fredoka One" panose="020B0604020202020204" charset="0"/>
                </a:rPr>
                <a:t>amrywiaeth</a:t>
              </a:r>
              <a:r>
                <a:rPr lang="en-GB" sz="2400" dirty="0">
                  <a:solidFill>
                    <a:srgbClr val="FFD966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D966"/>
                  </a:solidFill>
                  <a:latin typeface="Fredoka One" panose="020B0604020202020204" charset="0"/>
                </a:rPr>
                <a:t>gyfoethog</a:t>
              </a:r>
              <a:r>
                <a:rPr lang="en-GB" sz="2400" dirty="0">
                  <a:solidFill>
                    <a:srgbClr val="FFD966"/>
                  </a:solidFill>
                  <a:latin typeface="Fredoka One" panose="020B0604020202020204" charset="0"/>
                </a:rPr>
                <a:t> 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o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fywyd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gwyllt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gan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na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fu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newid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yno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ers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cymaint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200" dirty="0" err="1">
                  <a:solidFill>
                    <a:srgbClr val="FFFFFF"/>
                  </a:solidFill>
                  <a:latin typeface="Quicksand" panose="020B0604020202020204" charset="0"/>
                </a:rPr>
                <a:t>amser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. .</a:t>
              </a:r>
              <a:endParaRPr lang="en-GB" sz="22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590518" y="2225040"/>
            <a:ext cx="4305279" cy="4304783"/>
            <a:chOff x="6655457" y="-1739825"/>
            <a:chExt cx="3986395" cy="392709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6655457" y="-1739825"/>
              <a:ext cx="3986395" cy="3927096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6977921" y="-1155240"/>
              <a:ext cx="2910085" cy="484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GB" sz="2000" dirty="0">
                <a:solidFill>
                  <a:srgbClr val="D78643"/>
                </a:solidFill>
                <a:latin typeface="Quicksand" panose="020B0604020202020204" charset="0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7103295" y="2885123"/>
            <a:ext cx="297835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Ymysg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rhywogaethau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brodorol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cewch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iddynt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coedwigoedd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: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derw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ffawydd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sycamorwydd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bedw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ceirios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cyll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gwern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criafol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drain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gwynion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chelyn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77803" y="359605"/>
            <a:ext cx="184731" cy="7063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backgroundMark x1="34564" y1="37292" x2="34564" y2="37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483" y="0"/>
            <a:ext cx="5175146" cy="986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0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6200" y="3314614"/>
            <a:ext cx="12344400" cy="3632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283200" y="453661"/>
            <a:ext cx="8376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Coetir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hynafol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lled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naturiol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3855" y="1653241"/>
            <a:ext cx="5505651" cy="4442059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862700" y="1161547"/>
            <a:ext cx="3498278" cy="3008627"/>
            <a:chOff x="841247" y="829940"/>
            <a:chExt cx="3498278" cy="30086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41247" y="829940"/>
              <a:ext cx="3498278" cy="3008627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1116717" y="1185418"/>
              <a:ext cx="2606648" cy="21544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GB" sz="1400" dirty="0">
                <a:solidFill>
                  <a:srgbClr val="4E6A84"/>
                </a:solidFill>
                <a:latin typeface="Quicksand" panose="020B0604020202020204" charset="0"/>
                <a:hlinkClick r:id="rId7"/>
              </a:endParaRPr>
            </a:p>
            <a:p>
              <a:pPr algn="ctr"/>
              <a:r>
                <a:rPr lang="en-GB" sz="2400" dirty="0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Gwyliwch y </a:t>
              </a:r>
              <a:r>
                <a:rPr lang="en-GB" sz="2400" dirty="0" err="1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ffilm</a:t>
              </a:r>
              <a:r>
                <a:rPr lang="en-GB" sz="2400" dirty="0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 hon </a:t>
              </a:r>
              <a:r>
                <a:rPr lang="en-GB" sz="2400" dirty="0" err="1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i</a:t>
              </a:r>
              <a:r>
                <a:rPr lang="en-GB" sz="2400" dirty="0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 </a:t>
              </a:r>
              <a:r>
                <a:rPr lang="en-GB" sz="2400" dirty="0" err="1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ddysgu</a:t>
              </a:r>
              <a:r>
                <a:rPr lang="en-GB" sz="2400" dirty="0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 </a:t>
              </a:r>
              <a:r>
                <a:rPr lang="en-GB" sz="2400" dirty="0" err="1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mwy</a:t>
              </a:r>
              <a:r>
                <a:rPr lang="en-GB" sz="2400" dirty="0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 am y math </a:t>
              </a:r>
              <a:r>
                <a:rPr lang="en-GB" sz="2400" dirty="0" err="1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hwn</a:t>
              </a:r>
              <a:r>
                <a:rPr lang="en-GB" sz="2400" dirty="0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 o </a:t>
              </a:r>
              <a:r>
                <a:rPr lang="en-GB" sz="2400" dirty="0" err="1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goetir</a:t>
              </a:r>
              <a:r>
                <a:rPr lang="en-GB" sz="2400" dirty="0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 </a:t>
              </a:r>
              <a:r>
                <a:rPr lang="en-GB" sz="2400" dirty="0" err="1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yng</a:t>
              </a:r>
              <a:r>
                <a:rPr lang="en-GB" sz="2400" dirty="0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 </a:t>
              </a:r>
              <a:r>
                <a:rPr lang="en-GB" sz="2400" dirty="0" err="1">
                  <a:solidFill>
                    <a:srgbClr val="4E6A84"/>
                  </a:solidFill>
                  <a:latin typeface="Quicksand" panose="020B0604020202020204" charset="0"/>
                  <a:hlinkClick r:id="rId8"/>
                </a:rPr>
                <a:t>Nghymru</a:t>
              </a:r>
              <a:r>
                <a:rPr lang="en-GB" sz="2400" dirty="0">
                  <a:solidFill>
                    <a:srgbClr val="4E6A84"/>
                  </a:solidFill>
                  <a:latin typeface="Quicksand" panose="020B0604020202020204" charset="0"/>
                </a:rPr>
                <a:t>. </a:t>
              </a:r>
              <a:endParaRPr lang="en-GB" sz="2400" dirty="0">
                <a:solidFill>
                  <a:srgbClr val="4E6A84"/>
                </a:solidFill>
                <a:latin typeface="Quicksand" panose="020B0604020202020204" charset="0"/>
              </a:endParaRPr>
            </a:p>
          </p:txBody>
        </p:sp>
      </p:grpSp>
      <p:sp>
        <p:nvSpPr>
          <p:cNvPr id="9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 rot="20779610">
            <a:off x="593279" y="1049787"/>
            <a:ext cx="2064858" cy="606936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Gwyliwch </a:t>
            </a:r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34564" y1="37292" x2="34564" y2="37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768" y="442839"/>
            <a:ext cx="6734037" cy="1283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0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794325" y="490898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Coetiroedd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Planhigfeydd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799183C-3D67-F745-858C-452D332D9D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 flipH="1">
            <a:off x="-5" y="2979783"/>
            <a:ext cx="12191999" cy="387821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785405" y="1396016"/>
            <a:ext cx="59041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wedi’u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plannu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math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hwn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goetir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mwyn</a:t>
            </a:r>
            <a:r>
              <a:rPr lang="en-GB" sz="2400" dirty="0">
                <a:solidFill>
                  <a:srgbClr val="FFD966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D78643"/>
                </a:solidFill>
                <a:latin typeface="Fredoka One" panose="020B0604020202020204" charset="0"/>
              </a:rPr>
              <a:t>darparu</a:t>
            </a:r>
            <a:r>
              <a:rPr lang="en-GB" sz="2400" dirty="0">
                <a:solidFill>
                  <a:srgbClr val="FFD966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pren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bobl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ddefnyddio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</a:p>
          <a:p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Mae’n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bosibl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nad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union,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reidrwydd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cyntaf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gael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plannu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7820" y="490898"/>
            <a:ext cx="4089300" cy="5978003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325" y="3181338"/>
            <a:ext cx="3244654" cy="3216165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235671" y="4060367"/>
            <a:ext cx="284545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aml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nid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yw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rhywogaethau’r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coed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rhai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brodorol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Gymru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Caiff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pren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meddal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megis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conwydd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dewis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gan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bod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tyfu’n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gyflym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gymharu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â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choed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llydanddail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FFFFFF"/>
                </a:solidFill>
                <a:latin typeface="Quicksand" panose="020B0604020202020204" charset="0"/>
              </a:rPr>
              <a:t>brodorol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endParaRPr lang="en-GB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72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674998"/>
            <a:ext cx="12192001" cy="318300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834979" y="158530"/>
            <a:ext cx="5883734" cy="7710169"/>
            <a:chOff x="1007263" y="2452659"/>
            <a:chExt cx="5354981" cy="6731867"/>
          </a:xfrm>
        </p:grpSpPr>
        <p:pic>
          <p:nvPicPr>
            <p:cNvPr id="8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1007263" y="2452659"/>
              <a:ext cx="5354981" cy="6731867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494882" y="3466392"/>
              <a:ext cx="4617047" cy="4487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err="1">
                  <a:solidFill>
                    <a:schemeClr val="bg1"/>
                  </a:solidFill>
                  <a:latin typeface="Fredoka One" panose="020B0604020202020204" charset="0"/>
                </a:rPr>
                <a:t>Rheoli</a:t>
              </a:r>
              <a:r>
                <a:rPr lang="en-GB" sz="4000" dirty="0">
                  <a:solidFill>
                    <a:schemeClr val="bg1"/>
                  </a:solidFill>
                  <a:latin typeface="Fredoka One" panose="020B0604020202020204" charset="0"/>
                </a:rPr>
                <a:t> </a:t>
              </a:r>
              <a:r>
                <a:rPr lang="en-GB" sz="4000" dirty="0" err="1">
                  <a:solidFill>
                    <a:schemeClr val="bg1"/>
                  </a:solidFill>
                  <a:latin typeface="Fredoka One" panose="020B0604020202020204" charset="0"/>
                </a:rPr>
                <a:t>Coetiroedd</a:t>
              </a:r>
              <a:r>
                <a:rPr lang="en-GB" sz="4000" dirty="0">
                  <a:solidFill>
                    <a:schemeClr val="bg1"/>
                  </a:solidFill>
                  <a:latin typeface="Fredoka One" panose="020B0604020202020204" charset="0"/>
                </a:rPr>
                <a:t> </a:t>
              </a:r>
              <a:endParaRPr lang="en-GB" sz="4000" dirty="0" smtClean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endParaRPr lang="en-GB" sz="2400" dirty="0" smtClean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Er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mwyn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rheoli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coetiroedd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yn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D966"/>
                  </a:solidFill>
                  <a:latin typeface="Fredoka One" panose="020B0604020202020204" charset="0"/>
                </a:rPr>
                <a:t>gynaliadwy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, o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bryd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i’w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gilydd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,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mae’n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rhaid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i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ni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dorri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coed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gan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ddefnyddio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arferion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bondocio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a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llwyrgwympo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. </a:t>
              </a:r>
              <a:r>
                <a:rPr lang="en-GB" sz="2400" dirty="0" smtClean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  <a:endParaRPr lang="en-GB" sz="24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400" dirty="0" smtClean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Mae’r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gwaith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yn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cael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ei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gynllunio’n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ofalus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,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er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mwyn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sicrhau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bod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anifeiliaid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gwyllt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sy’n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nythu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,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clwydo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a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gaeafgysgu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yn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cael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eu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diogelu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. </a:t>
              </a:r>
              <a:endParaRPr lang="en-GB" sz="2400" dirty="0">
                <a:solidFill>
                  <a:schemeClr val="bg1"/>
                </a:solidFill>
                <a:latin typeface="Quicksand" panose="020B0604020202020204" charset="0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9466" y="2784729"/>
            <a:ext cx="4517091" cy="3387818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sp>
        <p:nvSpPr>
          <p:cNvPr id="15" name="Rounded Rectangular Callout 14"/>
          <p:cNvSpPr/>
          <p:nvPr/>
        </p:nvSpPr>
        <p:spPr>
          <a:xfrm>
            <a:off x="7553693" y="970696"/>
            <a:ext cx="3928639" cy="2247139"/>
          </a:xfrm>
          <a:prstGeom prst="wedgeRoundRectCallout">
            <a:avLst>
              <a:gd name="adj1" fmla="val -47635"/>
              <a:gd name="adj2" fmla="val 30577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7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 rot="21029609">
            <a:off x="7055058" y="629565"/>
            <a:ext cx="2538342" cy="68226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err="1">
                <a:solidFill>
                  <a:srgbClr val="4E6A84"/>
                </a:solidFill>
                <a:latin typeface="Fredoka One" panose="020B0604020202020204" charset="0"/>
              </a:rPr>
              <a:t>Cynaliadwy</a:t>
            </a:r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762783" y="1491561"/>
            <a:ext cx="35104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“Proses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sy’n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achosi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ychydig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,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os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o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gwbl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, o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ddifrod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i’r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amgylchedd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ac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sydd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felly’n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gallu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parhau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am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amser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hir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.” </a:t>
            </a:r>
          </a:p>
          <a:p>
            <a:pPr algn="ctr"/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~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Geiriadur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FFFFFF"/>
                </a:solidFill>
                <a:latin typeface="Fredoka One" panose="020B0604020202020204" charset="0"/>
              </a:rPr>
              <a:t>Caergrawnt</a:t>
            </a:r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endParaRPr lang="en-GB" sz="16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33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45331"/>
            <a:ext cx="12192001" cy="391266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9FF5F7C-CCAB-E64F-BBBE-C66A0B918794}"/>
              </a:ext>
            </a:extLst>
          </p:cNvPr>
          <p:cNvSpPr txBox="1"/>
          <p:nvPr/>
        </p:nvSpPr>
        <p:spPr>
          <a:xfrm>
            <a:off x="839393" y="3218044"/>
            <a:ext cx="47307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100" dirty="0">
              <a:solidFill>
                <a:schemeClr val="bg1"/>
              </a:solidFill>
              <a:latin typeface="Quicksand" panose="020B060402020202020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816" y="2766462"/>
            <a:ext cx="4454947" cy="3382348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grpSp>
        <p:nvGrpSpPr>
          <p:cNvPr id="3" name="Group 2"/>
          <p:cNvGrpSpPr/>
          <p:nvPr/>
        </p:nvGrpSpPr>
        <p:grpSpPr>
          <a:xfrm rot="10800000">
            <a:off x="6147535" y="2538765"/>
            <a:ext cx="5211657" cy="3914718"/>
            <a:chOff x="6655457" y="-1739825"/>
            <a:chExt cx="3986395" cy="392709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6655457" y="-1739825"/>
              <a:ext cx="3986395" cy="3927096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6977921" y="-1155240"/>
              <a:ext cx="2910085" cy="484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GB" sz="2000" dirty="0">
                <a:solidFill>
                  <a:srgbClr val="D78643"/>
                </a:solidFill>
                <a:latin typeface="Quicksand" panose="020B060402020202020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7236164" y="3145472"/>
            <a:ext cx="359836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Fel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rheolwyr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cefn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gwlad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ein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prif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flaenoriaeth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yw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cadw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coetiroedd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iach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2400" dirty="0" err="1">
                <a:solidFill>
                  <a:srgbClr val="D78643"/>
                </a:solidFill>
                <a:latin typeface="Fredoka One" panose="020B0604020202020204" charset="0"/>
              </a:rPr>
              <a:t>amrywiol</a:t>
            </a:r>
            <a:r>
              <a:rPr lang="en-GB" sz="24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ein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gwyllt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rydym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hefyd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bobl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mwynhau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5373" y="1473292"/>
            <a:ext cx="10502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Heb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ryw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fath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reolaeth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, gall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coetiroedd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fynd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rhy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drwchus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thywyll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leihau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faint o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fywyd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gwyllt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gallu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byw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yno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8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775373" y="453661"/>
            <a:ext cx="10884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Pam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fod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angen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rheoli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coetiroedd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? 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34564" y1="37292" x2="34564" y2="37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9962" y="2304289"/>
            <a:ext cx="5175146" cy="986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3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905" y="423644"/>
            <a:ext cx="11078399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 smtClean="0">
                <a:solidFill>
                  <a:srgbClr val="D78643"/>
                </a:solidFill>
                <a:latin typeface="Fredoka One" panose="02000000000000000000" pitchFamily="2" charset="77"/>
              </a:rPr>
              <a:t>Trafodwch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- Pam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ein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bod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ni’n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torri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coed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? 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7158935" y="1444914"/>
            <a:ext cx="4117169" cy="2009486"/>
          </a:xfrm>
          <a:prstGeom prst="wedgeRoundRectCallout">
            <a:avLst>
              <a:gd name="adj1" fmla="val 58296"/>
              <a:gd name="adj2" fmla="val 16776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wedi’i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reoli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chymysgedd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wahanol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oedran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well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amrywiaeth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ehangach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fywyd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gwyllt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630623" y="3865118"/>
            <a:ext cx="5135178" cy="2385438"/>
          </a:xfrm>
          <a:prstGeom prst="wedgeRoundRectCallout">
            <a:avLst>
              <a:gd name="adj1" fmla="val 24288"/>
              <a:gd name="adj2" fmla="val -63848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newid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hinsawdd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cynyddu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bygythiad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plâu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chlefydau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ein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coetiroedd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Mae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angen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dorri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wedi’u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heintio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mwyn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arafu’r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lledaeniad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goetiroedd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eraill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837977" y="1749517"/>
            <a:ext cx="3743367" cy="1239271"/>
          </a:xfrm>
          <a:prstGeom prst="wedgeRoundRectCallout">
            <a:avLst>
              <a:gd name="adj1" fmla="val -13005"/>
              <a:gd name="adj2" fmla="val 65655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Darparu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cynnyrch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pren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cynaliadwy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.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8288856" y="4471469"/>
            <a:ext cx="3136900" cy="1676399"/>
          </a:xfrm>
          <a:prstGeom prst="wedgeRoundRectCallout">
            <a:avLst>
              <a:gd name="adj1" fmla="val -60362"/>
              <a:gd name="adj2" fmla="val 14312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mwyn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cadw’r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coetiroedd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ddiogel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bobl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defnyddio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at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ddibenion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hamdden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957B9293-D911-F44E-9B2D-9A35909789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403" y="1593031"/>
            <a:ext cx="4135413" cy="590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4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77" y="3506102"/>
            <a:ext cx="12206477" cy="335189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94325" y="614101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Bondocio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4324" y="1586525"/>
            <a:ext cx="486987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Ers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canrifoedd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llawer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goetiroedd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D78643"/>
                </a:solidFill>
                <a:latin typeface="Fredoka One" panose="020B0604020202020204" charset="0"/>
              </a:rPr>
              <a:t>brodorol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(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naturiol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)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rheoli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drwy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fondocio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Mae’n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ymwneud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thorri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rhai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coed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lefel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ddaear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adael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iddynt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flaguro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brigau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newydd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bonion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dorrwyd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400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4325" y="4756007"/>
            <a:ext cx="59144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FFFFFF"/>
                </a:solidFill>
                <a:latin typeface="Quicksand" panose="020B0604020202020204" charset="0"/>
              </a:rPr>
              <a:t> </a:t>
            </a:r>
            <a:r>
              <a:rPr lang="en-GB" sz="2400" dirty="0" smtClean="0">
                <a:latin typeface="Quicksand" panose="020B0604020202020204" charset="0"/>
              </a:rPr>
              <a:t> 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1" t="13807" r="19639" b="5917"/>
          <a:stretch/>
        </p:blipFill>
        <p:spPr>
          <a:xfrm rot="5400000">
            <a:off x="5433109" y="650720"/>
            <a:ext cx="4471513" cy="3969042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65624">
            <a:off x="8792165" y="2446320"/>
            <a:ext cx="2949943" cy="4049754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836054" y="4870997"/>
            <a:ext cx="62759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aml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,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byddwn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bondocio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coetiroedd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fesul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Fredoka One" panose="020B0604020202020204" charset="0"/>
              </a:rPr>
              <a:t>blociau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, a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hynny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bob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tua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15-20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mlynedd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,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fel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bod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yna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rywfaint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o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goetir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weddill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bob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amser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endParaRPr lang="en-GB" sz="24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30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837"/>
          <a:stretch/>
        </p:blipFill>
        <p:spPr>
          <a:xfrm>
            <a:off x="-38100" y="4013201"/>
            <a:ext cx="12230100" cy="2844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31450" y="619105"/>
            <a:ext cx="6860549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Pam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ein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bod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ni’n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bondocio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? </a:t>
            </a:r>
            <a:endParaRPr lang="en-GB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4325" y="4756007"/>
            <a:ext cx="59144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FFFFFF"/>
                </a:solidFill>
                <a:latin typeface="Quicksand" panose="020B0604020202020204" charset="0"/>
              </a:rPr>
              <a:t> </a:t>
            </a:r>
            <a:r>
              <a:rPr lang="en-GB" sz="2400" dirty="0" smtClean="0">
                <a:latin typeface="Quicksand" panose="020B0604020202020204" charset="0"/>
              </a:rPr>
              <a:t> </a:t>
            </a:r>
          </a:p>
          <a:p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331451" y="4658208"/>
            <a:ext cx="625038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Gellir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defnyddio’r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pren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sydd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wedi’i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dorri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gyfer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ffensio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,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fel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clwydi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a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dolenni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offer,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neu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gellir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eu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gadael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fel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ag y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maent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er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mwyn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creu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cynefinoedd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600" b="1" dirty="0" err="1">
                <a:solidFill>
                  <a:srgbClr val="4E6A84"/>
                </a:solidFill>
                <a:latin typeface="Fredoka One" panose="020B0604020202020204" charset="0"/>
              </a:rPr>
              <a:t>pren</a:t>
            </a:r>
            <a:r>
              <a:rPr lang="en-GB" sz="2600" b="1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600" b="1" dirty="0" err="1">
                <a:solidFill>
                  <a:srgbClr val="4E6A84"/>
                </a:solidFill>
                <a:latin typeface="Fredoka One" panose="020B0604020202020204" charset="0"/>
              </a:rPr>
              <a:t>marw</a:t>
            </a:r>
            <a:r>
              <a:rPr lang="en-GB" sz="2600" b="1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b="1" dirty="0" err="1">
                <a:solidFill>
                  <a:srgbClr val="FFFFFF"/>
                </a:solidFill>
                <a:latin typeface="Quicksand" panose="020B0604020202020204" charset="0"/>
              </a:rPr>
              <a:t>pwysig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endParaRPr lang="en-GB" sz="2400" b="1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45618">
            <a:off x="774580" y="614101"/>
            <a:ext cx="3838728" cy="5758092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5331451" y="1646119"/>
            <a:ext cx="583544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bondocio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arwain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at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fwy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oleuni'r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haul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cyrraedd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llawr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coetir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gallu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ysgogi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twf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planhigion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coetir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megis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blodau’r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gwynt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briallu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chlychau’r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gog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1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34304</TotalTime>
  <Words>1330</Words>
  <Application>Microsoft Office PowerPoint</Application>
  <PresentationFormat>Widescreen</PresentationFormat>
  <Paragraphs>110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 Light</vt:lpstr>
      <vt:lpstr>Calibri</vt:lpstr>
      <vt:lpstr>Fredoka One</vt:lpstr>
      <vt:lpstr>Quicksand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Jillian Howe</dc:creator>
  <cp:lastModifiedBy>Sallyanne Hall</cp:lastModifiedBy>
  <cp:revision>450</cp:revision>
  <dcterms:created xsi:type="dcterms:W3CDTF">2021-04-09T09:19:43Z</dcterms:created>
  <dcterms:modified xsi:type="dcterms:W3CDTF">2024-09-24T10:27:20Z</dcterms:modified>
</cp:coreProperties>
</file>