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6"/>
  </p:notesMasterIdLst>
  <p:sldIdLst>
    <p:sldId id="328" r:id="rId2"/>
    <p:sldId id="321" r:id="rId3"/>
    <p:sldId id="272" r:id="rId4"/>
    <p:sldId id="320" r:id="rId5"/>
  </p:sldIdLst>
  <p:sldSz cx="12192000" cy="6858000"/>
  <p:notesSz cx="6858000" cy="9144000"/>
  <p:embeddedFontLst>
    <p:embeddedFont>
      <p:font typeface="Fredoka One" panose="020B0604020202020204" charset="0"/>
      <p:regular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Quicksand" panose="020B0604020202020204" charset="0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CKINGHAM Matt" initials="BM" lastIdx="1" clrIdx="0">
    <p:extLst>
      <p:ext uri="{19B8F6BF-5375-455C-9EA6-DF929625EA0E}">
        <p15:presenceInfo xmlns:p15="http://schemas.microsoft.com/office/powerpoint/2012/main" userId="S::mjb5@staff.staffs.ac.uk::edfdff58-c6de-48a6-b910-0f55ebff5ba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6A84"/>
    <a:srgbClr val="FFFFFF"/>
    <a:srgbClr val="D78643"/>
    <a:srgbClr val="FFD966"/>
    <a:srgbClr val="9FB7DB"/>
    <a:srgbClr val="DD3B1C"/>
    <a:srgbClr val="7B5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1" autoAdjust="0"/>
    <p:restoredTop sz="85401" autoAdjust="0"/>
  </p:normalViewPr>
  <p:slideViewPr>
    <p:cSldViewPr snapToGrid="0" snapToObjects="1">
      <p:cViewPr varScale="1">
        <p:scale>
          <a:sx n="59" d="100"/>
          <a:sy n="59" d="100"/>
        </p:scale>
        <p:origin x="88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font" Target="fonts/font4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F550-6CCC-6D42-8C55-16A967EC6B4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D0B7-899F-5F4F-9C5B-B2EB92D1A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624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063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www.youtube.com/watch?v=E8K0OIemEFY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405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8D0B7-899F-5F4F-9C5B-B2EB92D1A9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456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843-8CC2-CC4F-8B30-1B57D83C5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9E2C1-7E0F-0545-B06C-C8D1AAB65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891-1207-0149-AB2F-B433CDC3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1A014-4D67-5242-A30C-BE48B9A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42268-13D6-6F40-AC51-5ABB43FE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62CF-D45B-9141-B20E-4C176C3D8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0F889-84B9-B34F-A9DE-599A26AD4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0DC8-44EC-E647-A33C-ED94514F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055-1679-514A-AFAB-494C0C5A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B6BBB-621E-7146-9C17-C09BD6D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EC239-7AEA-D941-954C-B89A3BFED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C08AB-D41E-1140-93BF-DE8BE5476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857C-F586-E94B-9C4E-05E9844A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C7182-D204-F84C-BBAB-83F96D79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006-6A51-A243-8B5D-572D3E2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DD3-F3E5-A543-8132-0905460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AFF9-638D-3D43-B4BB-CA9A21CB3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06A-4538-BC4F-8EB9-8BFE743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3514E-9AD8-CB44-8EC6-0390B6DD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D8B0-78FC-ED4A-9D1C-8E421FD5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722-53B2-5A4D-A7FE-E5464CF8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D2D9D-7503-F049-8B0C-EA9A69AAB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860D-7905-D74E-B613-F77DE6EB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7F172-1552-E746-B533-20CC363E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90920-12A4-D349-8329-D93511D8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7A9E9-14C6-4A4F-A0F8-155A1757F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51EC3-936B-A14F-B07E-670A572E6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71331-D2EE-EB42-A255-67F3F6EC4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E606-5536-594A-98F5-B8E1D0CE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2028E-01B8-1644-BB97-1B97B3D9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27062-9634-574A-9DD2-21E101B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AA955-215A-0B41-BCEC-274011D8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5751-666F-ED43-9B27-5CADAD76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C4E86-F47C-124F-9345-484B0A986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8D237-1D8E-4644-8357-E6208A06F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66BB6-B5AA-B148-9427-6ADE5BEC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4BF301-6C4A-E540-9238-EC7FC6CC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59486-E59F-7144-AB9F-A9430017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002D8-54C0-3044-A2F2-61B8AF49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9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5CEEB-1DC0-7D49-8639-1DED863DD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8613E-120D-EA40-9D12-B9D6B3EB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AA77B-3049-8041-A091-6515307A0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B1FFF-0243-5142-8F33-A35ED74A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8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5D47DD-70A1-7F4D-B8FC-DF762B81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FE9C60-CDD3-6D44-B2C7-BD6F3FD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01A74-2F62-7A47-B900-F7D6FDF4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A6FE-B4DB-CE43-904D-9254465AD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CDEC1-2FB5-234D-AA43-B5F3EF2A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31C37-ACE6-7948-99E6-D74FDB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39E47-F9F6-5143-9C5D-91508CBD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6CB3A-646A-8244-868D-23A35A53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FE8DA-4D6C-B14B-B2D1-2F868B7B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26E6C-924A-1145-A69A-4246AD71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1A70-173E-654C-AFAD-93EEE974C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2C597-4520-B049-A7D5-1C9F0E65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8F87-DE71-7342-8104-10AAE8F2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71ED-A3C1-024B-BF16-B9D3F30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67F34-786B-BC4F-BEAA-CE7FE79E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B7D3-6EF6-644B-A910-D8272C6D4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C7908-C676-4C49-9A97-6AC391DB2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C515-4A98-5D4E-8399-67632AC3F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B7C0-FAE0-304C-8E0D-9BB99487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63FB6-555A-F24F-94BB-E5DEBE89F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emf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10" Type="http://schemas.openxmlformats.org/officeDocument/2006/relationships/hyperlink" Target="http://www.youtube.com/watch?v=E8K0OIemEFY" TargetMode="External"/><Relationship Id="rId4" Type="http://schemas.openxmlformats.org/officeDocument/2006/relationships/image" Target="../media/image8.jpg"/><Relationship Id="rId9" Type="http://schemas.openxmlformats.org/officeDocument/2006/relationships/image" Target="../media/image2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0.png"/><Relationship Id="rId7" Type="http://schemas.microsoft.com/office/2007/relationships/hdphoto" Target="../media/hdphoto1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1" y="4582886"/>
            <a:ext cx="12192000" cy="227511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422501" y="4081808"/>
            <a:ext cx="49261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Bywyd</a:t>
            </a:r>
            <a:r>
              <a:rPr lang="en-GB" sz="4000" b="1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wrth</a:t>
            </a:r>
            <a:r>
              <a:rPr lang="en-GB" sz="4000" b="1" dirty="0">
                <a:solidFill>
                  <a:srgbClr val="D78643"/>
                </a:solidFill>
                <a:latin typeface="Fredoka One" panose="02000000000000000000" pitchFamily="2" charset="77"/>
              </a:rPr>
              <a:t> y </a:t>
            </a:r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Dŵr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422501" y="2559171"/>
            <a:ext cx="8671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Pecyn</a:t>
            </a:r>
            <a:r>
              <a:rPr lang="en-GB" sz="2400" b="1" dirty="0">
                <a:solidFill>
                  <a:srgbClr val="4E6A84"/>
                </a:solidFill>
                <a:latin typeface="Fredoka One" panose="02000000000000000000" pitchFamily="2" charset="77"/>
              </a:rPr>
              <a:t> Dawns </a:t>
            </a:r>
            <a:r>
              <a:rPr lang="en-GB" sz="2400" b="1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Dyffryn</a:t>
            </a:r>
            <a:r>
              <a:rPr lang="en-GB" sz="24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Dyfrdwy</a:t>
            </a:r>
            <a:endParaRPr lang="en-GB" b="1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96"/>
          <a:stretch/>
        </p:blipFill>
        <p:spPr>
          <a:xfrm>
            <a:off x="5592086" y="527654"/>
            <a:ext cx="6153600" cy="5758743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081" y="5284217"/>
            <a:ext cx="1373637" cy="13736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439676" y="3202965"/>
            <a:ext cx="48917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Wythnos</a:t>
            </a:r>
            <a:r>
              <a:rPr lang="en-GB" sz="6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6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2: </a:t>
            </a:r>
            <a:endParaRPr lang="en-US" sz="6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2" b="30265"/>
          <a:stretch/>
        </p:blipFill>
        <p:spPr>
          <a:xfrm>
            <a:off x="259451" y="0"/>
            <a:ext cx="3297354" cy="209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05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893" r="19655"/>
          <a:stretch/>
        </p:blipFill>
        <p:spPr>
          <a:xfrm>
            <a:off x="-12700" y="1612899"/>
            <a:ext cx="12217400" cy="524510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544389" y="342320"/>
            <a:ext cx="111906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Bywyd</a:t>
            </a:r>
            <a:r>
              <a:rPr lang="en-GB" sz="44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4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wrth</a:t>
            </a:r>
            <a:r>
              <a:rPr lang="en-GB" sz="4400" b="1" dirty="0">
                <a:solidFill>
                  <a:srgbClr val="4E6A84"/>
                </a:solidFill>
                <a:latin typeface="Fredoka One" panose="02000000000000000000" pitchFamily="2" charset="77"/>
              </a:rPr>
              <a:t> y </a:t>
            </a:r>
            <a:r>
              <a:rPr lang="en-GB" sz="4400" b="1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Dŵr</a:t>
            </a:r>
            <a:r>
              <a:rPr lang="en-GB" sz="44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4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– </a:t>
            </a:r>
            <a:r>
              <a:rPr lang="en-GB" sz="44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Gwers</a:t>
            </a:r>
            <a:r>
              <a:rPr lang="en-GB" sz="4400" b="1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r>
              <a:rPr lang="en-GB" sz="44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Dosbarth</a:t>
            </a:r>
            <a:endParaRPr lang="en-US" sz="44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44389" y="1612899"/>
            <a:ext cx="4382849" cy="6063479"/>
            <a:chOff x="544389" y="1612899"/>
            <a:chExt cx="4382849" cy="606347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9CA1D72-219E-ED47-88BB-3E2BF625FABD}"/>
                </a:ext>
              </a:extLst>
            </p:cNvPr>
            <p:cNvGrpSpPr/>
            <p:nvPr/>
          </p:nvGrpSpPr>
          <p:grpSpPr>
            <a:xfrm>
              <a:off x="544389" y="1612899"/>
              <a:ext cx="4382849" cy="6063479"/>
              <a:chOff x="2721664" y="1859975"/>
              <a:chExt cx="4831214" cy="6247016"/>
            </a:xfrm>
          </p:grpSpPr>
          <p:pic>
            <p:nvPicPr>
              <p:cNvPr id="26" name="Graphic 5">
                <a:extLst>
                  <a:ext uri="{FF2B5EF4-FFF2-40B4-BE49-F238E27FC236}">
                    <a16:creationId xmlns:a16="http://schemas.microsoft.com/office/drawing/2014/main" id="{3799421E-E306-3142-9973-9944418528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flipH="1">
                <a:off x="2879913" y="1859975"/>
                <a:ext cx="4672965" cy="6247016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D2806C9-D67F-3B4F-9BFC-4A281CC6FC1C}"/>
                  </a:ext>
                </a:extLst>
              </p:cNvPr>
              <p:cNvSpPr txBox="1"/>
              <p:nvPr/>
            </p:nvSpPr>
            <p:spPr>
              <a:xfrm>
                <a:off x="2721664" y="2765955"/>
                <a:ext cx="4109762" cy="3297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1138428" y="2645260"/>
              <a:ext cx="3442343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600" dirty="0" err="1">
                  <a:solidFill>
                    <a:srgbClr val="FFFFFF"/>
                  </a:solidFill>
                  <a:latin typeface="Fredoka One" panose="020B0604020202020204" charset="0"/>
                </a:rPr>
                <a:t>Amcanion</a:t>
              </a:r>
              <a:r>
                <a:rPr lang="en-GB" sz="36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3600" dirty="0" err="1" smtClean="0">
                  <a:solidFill>
                    <a:srgbClr val="FFFFFF"/>
                  </a:solidFill>
                  <a:latin typeface="Fredoka One" panose="020B0604020202020204" charset="0"/>
                </a:rPr>
                <a:t>Dysgu</a:t>
              </a:r>
              <a:r>
                <a:rPr lang="en-GB" sz="3600" smtClean="0">
                  <a:solidFill>
                    <a:srgbClr val="FFFFFF"/>
                  </a:solidFill>
                  <a:latin typeface="Fredoka One" panose="020B0604020202020204" charset="0"/>
                </a:rPr>
                <a:t>:</a:t>
              </a:r>
              <a:endParaRPr lang="en-GB" sz="3600" dirty="0" smtClean="0">
                <a:solidFill>
                  <a:srgbClr val="FFFFFF"/>
                </a:solidFill>
                <a:latin typeface="Fredoka One" panose="020B0604020202020204" charset="0"/>
              </a:endParaRPr>
            </a:p>
            <a:p>
              <a:endParaRPr lang="en-GB" sz="24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Er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mwyn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adnabod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rôl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y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gamlas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o ran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gweithgareddau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hamdden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pobl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,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iechyd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a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lles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. </a:t>
              </a: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040" r="50000"/>
          <a:stretch/>
        </p:blipFill>
        <p:spPr>
          <a:xfrm>
            <a:off x="11534787" y="663026"/>
            <a:ext cx="111759" cy="6858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9747140" y="633966"/>
            <a:ext cx="2862362" cy="688706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07407" y="2288173"/>
            <a:ext cx="4719181" cy="400811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902878" y="2803698"/>
            <a:ext cx="3548791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 err="1">
                <a:solidFill>
                  <a:srgbClr val="4E6A84"/>
                </a:solidFill>
                <a:latin typeface="Fredoka One" panose="020B0604020202020204" charset="0"/>
              </a:rPr>
              <a:t>Meini</a:t>
            </a:r>
            <a:r>
              <a:rPr lang="en-GB" sz="32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3200" dirty="0" err="1">
                <a:solidFill>
                  <a:srgbClr val="4E6A84"/>
                </a:solidFill>
                <a:latin typeface="Fredoka One" panose="020B0604020202020204" charset="0"/>
              </a:rPr>
              <a:t>Prawf</a:t>
            </a:r>
            <a:r>
              <a:rPr lang="en-GB" sz="32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3200" dirty="0" err="1" smtClean="0">
                <a:solidFill>
                  <a:srgbClr val="4E6A84"/>
                </a:solidFill>
                <a:latin typeface="Fredoka One" panose="020B0604020202020204" charset="0"/>
              </a:rPr>
              <a:t>Llwyddiant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algn="ctr"/>
            <a:endParaRPr lang="en-GB" sz="20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 smtClean="0">
                <a:solidFill>
                  <a:srgbClr val="4E6A84"/>
                </a:solidFill>
                <a:latin typeface="Quicksand" panose="020B0604020202020204" charset="0"/>
              </a:rPr>
              <a:t>Dwi’n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gallu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casglu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chyflwyno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gwybodaeth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GB" sz="2000" dirty="0" err="1" smtClean="0">
                <a:solidFill>
                  <a:srgbClr val="4E6A84"/>
                </a:solidFill>
                <a:latin typeface="Quicksand" panose="020B0604020202020204" charset="0"/>
              </a:rPr>
              <a:t>Dwi’n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gallu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defnyddio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fy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ngwybodaeth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gyfleu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fy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syniadau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958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1" y="3564912"/>
            <a:ext cx="12195210" cy="32930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3" t="12056" r="22511" b="12376"/>
          <a:stretch/>
        </p:blipFill>
        <p:spPr>
          <a:xfrm>
            <a:off x="622299" y="1777624"/>
            <a:ext cx="4724401" cy="4572812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grpSp>
        <p:nvGrpSpPr>
          <p:cNvPr id="11" name="Group 10"/>
          <p:cNvGrpSpPr/>
          <p:nvPr/>
        </p:nvGrpSpPr>
        <p:grpSpPr>
          <a:xfrm>
            <a:off x="6037048" y="303129"/>
            <a:ext cx="5422893" cy="7540883"/>
            <a:chOff x="1007264" y="3169566"/>
            <a:chExt cx="4994047" cy="6479548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93DE2649-99BA-8047-8421-DFC4AAB77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 flipH="1">
              <a:off x="1007264" y="3169566"/>
              <a:ext cx="4994047" cy="6479548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1507032" y="4110652"/>
              <a:ext cx="4023094" cy="43635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4000" dirty="0" err="1">
                  <a:solidFill>
                    <a:schemeClr val="bg1"/>
                  </a:solidFill>
                  <a:latin typeface="Fredoka One" panose="020B0604020202020204" charset="0"/>
                </a:rPr>
                <a:t>Gweithgarwch</a:t>
              </a:r>
              <a:endParaRPr lang="en-GB" sz="2400" dirty="0">
                <a:solidFill>
                  <a:schemeClr val="bg1"/>
                </a:solidFill>
                <a:latin typeface="Fredoka One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endParaRPr lang="en-GB" sz="2000" dirty="0" smtClean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GB" sz="2400" dirty="0" err="1" smtClean="0">
                  <a:solidFill>
                    <a:schemeClr val="bg1"/>
                  </a:solidFill>
                  <a:latin typeface="Quicksand" panose="020B0604020202020204" charset="0"/>
                </a:rPr>
                <a:t>Cadwa</a:t>
              </a:r>
              <a:r>
                <a:rPr lang="en-GB" sz="2400" dirty="0" smtClean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lygad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am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bobl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yn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defnyddio’r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gamlas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mewn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ffyrdd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gwahanol</a:t>
              </a:r>
              <a:r>
                <a:rPr lang="en-GB" sz="2400" dirty="0" smtClean="0">
                  <a:solidFill>
                    <a:schemeClr val="bg1"/>
                  </a:solidFill>
                  <a:latin typeface="Quicksand" panose="020B0604020202020204" charset="0"/>
                </a:rPr>
                <a:t>.</a:t>
              </a:r>
              <a:endParaRPr lang="en-GB" sz="2400" dirty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GB" sz="2400" dirty="0" smtClean="0">
                  <a:solidFill>
                    <a:schemeClr val="bg1"/>
                  </a:solidFill>
                  <a:latin typeface="Quicksand" panose="020B0604020202020204" charset="0"/>
                </a:rPr>
                <a:t>Beth 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am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greu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diagram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gwe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pry cop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i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ddangos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y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ffyrdd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gwahanol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y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mae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pobl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yn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defnyddio’r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gamlas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.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GB" sz="2400" dirty="0" smtClean="0">
                  <a:solidFill>
                    <a:schemeClr val="bg1"/>
                  </a:solidFill>
                  <a:latin typeface="Quicksand" panose="020B0604020202020204" charset="0"/>
                </a:rPr>
                <a:t>Pam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rwyt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ti’n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meddwl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fod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pobl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yn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defnyddio’r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gamlas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fel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hyn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Quicksand" panose="020B0604020202020204" charset="0"/>
                </a:rPr>
                <a:t>heddiw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? </a:t>
              </a:r>
            </a:p>
          </p:txBody>
        </p:sp>
      </p:grpSp>
      <p:sp>
        <p:nvSpPr>
          <p:cNvPr id="15" name="tab">
            <a:hlinkClick r:id="rId10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879102" y="966428"/>
            <a:ext cx="4032338" cy="1761274"/>
          </a:xfrm>
          <a:prstGeom prst="roundRect">
            <a:avLst>
              <a:gd name="adj" fmla="val 33750"/>
            </a:avLst>
          </a:prstGeom>
          <a:solidFill>
            <a:srgbClr val="D78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>
            <a:off x="1014119" y="1245753"/>
            <a:ext cx="3762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err="1">
                <a:solidFill>
                  <a:srgbClr val="FFFFFF"/>
                </a:solidFill>
                <a:latin typeface="Fredoka One" panose="020B0604020202020204" charset="0"/>
              </a:rPr>
              <a:t>Diwrnod</a:t>
            </a:r>
            <a:r>
              <a:rPr lang="en-GB" sz="20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Fredoka One" panose="020B0604020202020204" charset="0"/>
              </a:rPr>
              <a:t>ym</a:t>
            </a:r>
            <a:r>
              <a:rPr lang="en-GB" sz="20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Fredoka One" panose="020B0604020202020204" charset="0"/>
              </a:rPr>
              <a:t>Mywyd</a:t>
            </a:r>
            <a:r>
              <a:rPr lang="en-GB" sz="20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endParaRPr lang="en-GB" sz="2000" dirty="0" smtClean="0">
              <a:solidFill>
                <a:srgbClr val="FFFFFF"/>
              </a:solidFill>
              <a:latin typeface="Fredoka One" panose="020B0604020202020204" charset="0"/>
            </a:endParaRPr>
          </a:p>
          <a:p>
            <a:pPr algn="ctr"/>
            <a:r>
              <a:rPr lang="en-GB" sz="2000" dirty="0" err="1" smtClean="0">
                <a:solidFill>
                  <a:srgbClr val="FFFFFF"/>
                </a:solidFill>
                <a:latin typeface="Fredoka One" panose="020B0604020202020204" charset="0"/>
              </a:rPr>
              <a:t>Safle</a:t>
            </a:r>
            <a:r>
              <a:rPr lang="en-GB" sz="2000" dirty="0" smtClean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Fredoka One" panose="020B0604020202020204" charset="0"/>
              </a:rPr>
              <a:t>Treftadaeth</a:t>
            </a:r>
            <a:r>
              <a:rPr lang="en-GB" sz="2000" dirty="0">
                <a:solidFill>
                  <a:srgbClr val="FFFFFF"/>
                </a:solidFill>
                <a:latin typeface="Fredoka One" panose="020B0604020202020204" charset="0"/>
              </a:rPr>
              <a:t> y </a:t>
            </a:r>
            <a:r>
              <a:rPr lang="en-GB" sz="2000" dirty="0" err="1">
                <a:solidFill>
                  <a:srgbClr val="FFFFFF"/>
                </a:solidFill>
                <a:latin typeface="Fredoka One" panose="020B0604020202020204" charset="0"/>
              </a:rPr>
              <a:t>Byd</a:t>
            </a:r>
            <a:r>
              <a:rPr lang="en-GB" sz="20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Fredoka One" panose="020B0604020202020204" charset="0"/>
              </a:rPr>
              <a:t>Traphont</a:t>
            </a:r>
            <a:r>
              <a:rPr lang="en-GB" sz="20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Fredoka One" panose="020B0604020202020204" charset="0"/>
              </a:rPr>
              <a:t>Ddŵr</a:t>
            </a:r>
            <a:r>
              <a:rPr lang="en-GB" sz="2000" dirty="0">
                <a:solidFill>
                  <a:srgbClr val="FFFFFF"/>
                </a:solidFill>
                <a:latin typeface="Fredoka One" panose="020B0604020202020204" charset="0"/>
              </a:rPr>
              <a:t> a </a:t>
            </a:r>
            <a:r>
              <a:rPr lang="en-GB" sz="2000" dirty="0" err="1">
                <a:solidFill>
                  <a:srgbClr val="FFFFFF"/>
                </a:solidFill>
                <a:latin typeface="Fredoka One" panose="020B0604020202020204" charset="0"/>
              </a:rPr>
              <a:t>Chamlas</a:t>
            </a:r>
            <a:r>
              <a:rPr lang="en-GB" sz="20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Fredoka One" panose="020B0604020202020204" charset="0"/>
              </a:rPr>
              <a:t>Pontcysyllte</a:t>
            </a:r>
            <a:endParaRPr lang="en-GB" sz="2000" dirty="0">
              <a:solidFill>
                <a:srgbClr val="FFFFFF"/>
              </a:solidFill>
              <a:latin typeface="Fredoka One" panose="020B0604020202020204" charset="0"/>
            </a:endParaRPr>
          </a:p>
        </p:txBody>
      </p:sp>
      <p:sp>
        <p:nvSpPr>
          <p:cNvPr id="17" name="tab"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9865933">
            <a:off x="493809" y="526276"/>
            <a:ext cx="1973850" cy="662833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 rot="20672902">
            <a:off x="398021" y="582135"/>
            <a:ext cx="2165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>
                <a:solidFill>
                  <a:srgbClr val="4E6A84"/>
                </a:solidFill>
                <a:latin typeface="Fredoka One" panose="020B0604020202020204" charset="0"/>
              </a:rPr>
              <a:t>Gwyliwch</a:t>
            </a:r>
            <a:r>
              <a:rPr lang="en-GB" sz="28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9811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EEB38C1D-44EF-5F42-98F9-5ACA34A463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04503" y="3297682"/>
            <a:ext cx="12448903" cy="36325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C444F7-5E5D-B842-8AB5-203B1FA367CA}"/>
              </a:ext>
            </a:extLst>
          </p:cNvPr>
          <p:cNvSpPr txBox="1"/>
          <p:nvPr/>
        </p:nvSpPr>
        <p:spPr>
          <a:xfrm>
            <a:off x="591406" y="1266334"/>
            <a:ext cx="108512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solidFill>
                  <a:srgbClr val="4E6A84"/>
                </a:solidFill>
                <a:latin typeface="Quicksand" panose="020B0604020202020204" charset="0"/>
              </a:rPr>
              <a:t>Sut</a:t>
            </a:r>
            <a:r>
              <a:rPr lang="en-GB" sz="24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allai’r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gamlas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fod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wedi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defnyddio’n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wahanol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gorffennol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solidFill>
                  <a:srgbClr val="4E6A84"/>
                </a:solidFill>
                <a:latin typeface="Quicksand" panose="020B0604020202020204" charset="0"/>
              </a:rPr>
              <a:t>Dywed</a:t>
            </a:r>
            <a:r>
              <a:rPr lang="en-GB" sz="24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wrth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unigolyn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arall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dy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fwrdd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beth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yw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dy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syniadau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CB86C-4E9E-BD48-9F6E-8C06A80734A1}"/>
              </a:ext>
            </a:extLst>
          </p:cNvPr>
          <p:cNvSpPr txBox="1"/>
          <p:nvPr/>
        </p:nvSpPr>
        <p:spPr>
          <a:xfrm>
            <a:off x="591406" y="342320"/>
            <a:ext cx="10985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Gweithgarwch</a:t>
            </a:r>
            <a:endParaRPr lang="en-GB" sz="4000" b="1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6" name="Picture 5"/>
          <p:cNvPicPr preferRelativeResize="0"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5"/>
          <a:stretch/>
        </p:blipFill>
        <p:spPr>
          <a:xfrm>
            <a:off x="710076" y="2317956"/>
            <a:ext cx="5754224" cy="4131804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grpSp>
        <p:nvGrpSpPr>
          <p:cNvPr id="3" name="Group 2"/>
          <p:cNvGrpSpPr/>
          <p:nvPr/>
        </p:nvGrpSpPr>
        <p:grpSpPr>
          <a:xfrm>
            <a:off x="6719105" y="2619334"/>
            <a:ext cx="4384510" cy="3420510"/>
            <a:chOff x="6719105" y="2619334"/>
            <a:chExt cx="4384510" cy="3420510"/>
          </a:xfrm>
          <a:solidFill>
            <a:srgbClr val="4E6A84"/>
          </a:solidFill>
        </p:grpSpPr>
        <p:sp>
          <p:nvSpPr>
            <p:cNvPr id="7" name="tab">
              <a:hlinkClick r:id="" action="ppaction://hlinkshowjump?jump=nextslide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id="{5892CCC1-E28C-1046-A60C-74891DCE1820}"/>
                </a:ext>
              </a:extLst>
            </p:cNvPr>
            <p:cNvSpPr/>
            <p:nvPr/>
          </p:nvSpPr>
          <p:spPr>
            <a:xfrm rot="10800000">
              <a:off x="6719105" y="2619334"/>
              <a:ext cx="4384510" cy="3420510"/>
            </a:xfrm>
            <a:prstGeom prst="roundRect">
              <a:avLst>
                <a:gd name="adj" fmla="val 3375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9AB8DE"/>
                </a:solidFill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7216799" y="3077057"/>
              <a:ext cx="3389121" cy="243143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GB" sz="3200" dirty="0" err="1">
                  <a:solidFill>
                    <a:srgbClr val="FFFFFF"/>
                  </a:solidFill>
                  <a:latin typeface="Fredoka One" panose="020B0604020202020204" charset="0"/>
                </a:rPr>
                <a:t>Myfyrio</a:t>
              </a:r>
              <a:endParaRPr lang="en-GB" sz="24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pPr algn="ctr"/>
              <a:r>
                <a:rPr lang="en-GB" sz="2400" dirty="0" err="1" smtClean="0">
                  <a:solidFill>
                    <a:srgbClr val="FFFFFF"/>
                  </a:solidFill>
                  <a:latin typeface="Quicksand" panose="020B0604020202020204" charset="0"/>
                </a:rPr>
                <a:t>Pe</a:t>
              </a:r>
              <a:r>
                <a:rPr lang="en-GB" sz="2400" dirty="0" smtClean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byddet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ti’n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gallu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dewis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ffordd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o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dreulio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amser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ar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hyd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y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gamlas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beth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fyddet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ti’n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ei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ddewis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a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pham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?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989000" y="696263"/>
            <a:ext cx="2861784" cy="7144846"/>
            <a:chOff x="6292048" y="398277"/>
            <a:chExt cx="2861784" cy="7144846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>
                          <a14:foregroundMark x1="21722" y1="20960" x2="24152" y2="17551"/>
                          <a14:foregroundMark x1="32253" y1="20833" x2="31241" y2="1624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798"/>
            <a:stretch/>
          </p:blipFill>
          <p:spPr>
            <a:xfrm>
              <a:off x="6292048" y="685123"/>
              <a:ext cx="2861784" cy="685800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975" b="95918" l="48608" r="89975">
                          <a14:foregroundMark x1="65013" y1="36995" x2="64810" y2="390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040" r="50000"/>
            <a:stretch/>
          </p:blipFill>
          <p:spPr>
            <a:xfrm>
              <a:off x="8953583" y="398277"/>
              <a:ext cx="111759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67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9485</TotalTime>
  <Words>167</Words>
  <Application>Microsoft Office PowerPoint</Application>
  <PresentationFormat>Widescreen</PresentationFormat>
  <Paragraphs>29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Fredoka One</vt:lpstr>
      <vt:lpstr>Calibri Light</vt:lpstr>
      <vt:lpstr>Arial</vt:lpstr>
      <vt:lpstr>Quicksand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BUCKINGHAM Matt</dc:creator>
  <cp:lastModifiedBy>Jillian Howe</cp:lastModifiedBy>
  <cp:revision>294</cp:revision>
  <dcterms:created xsi:type="dcterms:W3CDTF">2021-04-09T09:19:43Z</dcterms:created>
  <dcterms:modified xsi:type="dcterms:W3CDTF">2025-01-15T15:54:21Z</dcterms:modified>
</cp:coreProperties>
</file>