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7"/>
  </p:notesMasterIdLst>
  <p:sldIdLst>
    <p:sldId id="328" r:id="rId2"/>
    <p:sldId id="321" r:id="rId3"/>
    <p:sldId id="331" r:id="rId4"/>
    <p:sldId id="329" r:id="rId5"/>
    <p:sldId id="272" r:id="rId6"/>
  </p:sldIdLst>
  <p:sldSz cx="12192000" cy="6858000"/>
  <p:notesSz cx="6858000" cy="9144000"/>
  <p:embeddedFontLst>
    <p:embeddedFont>
      <p:font typeface="Fredoka One" panose="020B0604020202020204" charset="0"/>
      <p:regular r:id="rId8"/>
    </p:embeddedFont>
    <p:embeddedFont>
      <p:font typeface="Delius" panose="020B0604020202020204" charset="0"/>
      <p:regular r:id="rId9"/>
    </p:embeddedFont>
    <p:embeddedFont>
      <p:font typeface="Calibri Light" panose="020F0302020204030204" pitchFamily="34" charset="0"/>
      <p:regular r:id="rId10"/>
      <p:italic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Quicksand" panose="020B0604020202020204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8643"/>
    <a:srgbClr val="4E6A84"/>
    <a:srgbClr val="FFD966"/>
    <a:srgbClr val="FFFFFF"/>
    <a:srgbClr val="9FB7DB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1" autoAdjust="0"/>
    <p:restoredTop sz="85401" autoAdjust="0"/>
  </p:normalViewPr>
  <p:slideViewPr>
    <p:cSldViewPr snapToGrid="0" snapToObjects="1">
      <p:cViewPr varScale="1">
        <p:scale>
          <a:sx n="59" d="100"/>
          <a:sy n="59" d="100"/>
        </p:scale>
        <p:origin x="744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24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063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44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40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11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13" Type="http://schemas.openxmlformats.org/officeDocument/2006/relationships/image" Target="../media/image13.png"/><Relationship Id="rId3" Type="http://schemas.openxmlformats.org/officeDocument/2006/relationships/image" Target="../media/image1.emf"/><Relationship Id="rId12" Type="http://schemas.openxmlformats.org/officeDocument/2006/relationships/hyperlink" Target="https://www.pontcysyllte-aqueduct.co.uk/object/bridge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11" Type="http://schemas.openxmlformats.org/officeDocument/2006/relationships/hyperlink" Target="http://www.pontcysyllte-aqueduct.co.uk/object/bridges/" TargetMode="External"/><Relationship Id="rId5" Type="http://schemas.openxmlformats.org/officeDocument/2006/relationships/image" Target="../media/image12.png"/><Relationship Id="rId10" Type="http://schemas.microsoft.com/office/2007/relationships/hdphoto" Target="../media/hdphoto2.wdp"/><Relationship Id="rId4" Type="http://schemas.openxmlformats.org/officeDocument/2006/relationships/image" Target="../media/image7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12" Type="http://schemas.microsoft.com/office/2007/relationships/hdphoto" Target="../media/hdphoto3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14.png"/><Relationship Id="rId9" Type="http://schemas.openxmlformats.org/officeDocument/2006/relationships/image" Target="../media/image2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1" y="4582886"/>
            <a:ext cx="12192000" cy="227511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22501" y="4070921"/>
            <a:ext cx="49261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Bywyd</a:t>
            </a:r>
            <a:r>
              <a:rPr lang="en-GB" sz="40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gwyllt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74842" y="2596441"/>
            <a:ext cx="867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Pecyn</a:t>
            </a:r>
            <a:r>
              <a:rPr lang="en-GB" sz="2400" b="1" dirty="0">
                <a:solidFill>
                  <a:srgbClr val="4E6A84"/>
                </a:solidFill>
                <a:latin typeface="Fredoka One" panose="02000000000000000000" pitchFamily="2" charset="77"/>
              </a:rPr>
              <a:t> Dawns </a:t>
            </a:r>
            <a:r>
              <a:rPr lang="en-GB" sz="24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Dyffryn</a:t>
            </a:r>
            <a:r>
              <a:rPr lang="en-GB" sz="24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Dyfrdwy</a:t>
            </a:r>
            <a:endParaRPr lang="en-GB" sz="2400" b="1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423" r="25193" b="5103"/>
          <a:stretch/>
        </p:blipFill>
        <p:spPr>
          <a:xfrm>
            <a:off x="5595258" y="444128"/>
            <a:ext cx="6053628" cy="5830244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439676" y="3192078"/>
            <a:ext cx="4891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Wythnos</a:t>
            </a:r>
            <a:r>
              <a:rPr lang="en-GB" sz="6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3: 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5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3" r="19655"/>
          <a:stretch/>
        </p:blipFill>
        <p:spPr>
          <a:xfrm>
            <a:off x="-12700" y="1612899"/>
            <a:ext cx="12217400" cy="52451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342320"/>
            <a:ext cx="1119064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Bywyd</a:t>
            </a:r>
            <a:r>
              <a:rPr lang="en-GB" sz="44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gwyllt</a:t>
            </a:r>
            <a:r>
              <a:rPr lang="en-GB" sz="4400" b="1" dirty="0">
                <a:solidFill>
                  <a:srgbClr val="4E6A84"/>
                </a:solidFill>
                <a:latin typeface="Fredoka One" panose="02000000000000000000" pitchFamily="2" charset="77"/>
              </a:rPr>
              <a:t>– </a:t>
            </a:r>
            <a:r>
              <a:rPr lang="en-GB" sz="44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Gwers</a:t>
            </a:r>
            <a:r>
              <a:rPr lang="en-GB" sz="44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44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Dosbarth</a:t>
            </a:r>
            <a:endParaRPr lang="en-US" sz="4400" dirty="0">
              <a:solidFill>
                <a:srgbClr val="D78643"/>
              </a:solidFill>
              <a:latin typeface="Fredoka One" panose="02000000000000000000" pitchFamily="2" charset="77"/>
            </a:endParaRPr>
          </a:p>
          <a:p>
            <a:endParaRPr lang="en-US" sz="44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44389" y="1612899"/>
            <a:ext cx="4382849" cy="6063479"/>
            <a:chOff x="544389" y="1612899"/>
            <a:chExt cx="4382849" cy="606347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9CA1D72-219E-ED47-88BB-3E2BF625FABD}"/>
                </a:ext>
              </a:extLst>
            </p:cNvPr>
            <p:cNvGrpSpPr/>
            <p:nvPr/>
          </p:nvGrpSpPr>
          <p:grpSpPr>
            <a:xfrm>
              <a:off x="544389" y="1612899"/>
              <a:ext cx="4382849" cy="6063479"/>
              <a:chOff x="2721664" y="1859975"/>
              <a:chExt cx="4831214" cy="6247016"/>
            </a:xfrm>
          </p:grpSpPr>
          <p:pic>
            <p:nvPicPr>
              <p:cNvPr id="26" name="Graphic 5">
                <a:extLst>
                  <a:ext uri="{FF2B5EF4-FFF2-40B4-BE49-F238E27FC236}">
                    <a16:creationId xmlns:a16="http://schemas.microsoft.com/office/drawing/2014/main" id="{3799421E-E306-3142-9973-9944418528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2879913" y="1859975"/>
                <a:ext cx="4672965" cy="6247016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D2806C9-D67F-3B4F-9BFC-4A281CC6FC1C}"/>
                  </a:ext>
                </a:extLst>
              </p:cNvPr>
              <p:cNvSpPr txBox="1"/>
              <p:nvPr/>
            </p:nvSpPr>
            <p:spPr>
              <a:xfrm>
                <a:off x="2721664" y="2765955"/>
                <a:ext cx="4109762" cy="32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138428" y="2645260"/>
              <a:ext cx="3442343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600" dirty="0" err="1">
                  <a:solidFill>
                    <a:srgbClr val="FFFFFF"/>
                  </a:solidFill>
                  <a:latin typeface="Fredoka One" panose="020B0604020202020204" charset="0"/>
                </a:rPr>
                <a:t>Amcanion</a:t>
              </a:r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3600" dirty="0" err="1">
                  <a:solidFill>
                    <a:srgbClr val="FFFFFF"/>
                  </a:solidFill>
                  <a:latin typeface="Fredoka One" panose="020B0604020202020204" charset="0"/>
                </a:rPr>
                <a:t>Dysgu</a:t>
              </a:r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:</a:t>
              </a:r>
            </a:p>
            <a:p>
              <a:endParaRPr lang="en-GB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Adnabod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rôl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afon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Dyfrdwy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fel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cynefin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bywyd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gwyllt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pwysig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.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50000"/>
          <a:stretch/>
        </p:blipFill>
        <p:spPr>
          <a:xfrm>
            <a:off x="11534787" y="663026"/>
            <a:ext cx="111759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9747140" y="633966"/>
            <a:ext cx="2862362" cy="68870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7406" y="2288173"/>
            <a:ext cx="4719181" cy="413439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10742" y="2739395"/>
            <a:ext cx="368807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Meini</a:t>
            </a:r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Prawf</a:t>
            </a:r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Llwyddiant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algn="ctr"/>
            <a:endParaRPr lang="en-GB" sz="1400" dirty="0" smtClean="0">
              <a:solidFill>
                <a:srgbClr val="4E6A84"/>
              </a:solidFill>
              <a:latin typeface="Fredoka One" panose="020B0604020202020204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Dwi’n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gallu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dwyn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gof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ychydig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gwyllt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arbennig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Afon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Dyfrdwy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Dwi’n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gallu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ymchwilio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sut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beth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yw’r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gwyllt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disgrifio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sut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maent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   </a:t>
            </a:r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symud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cynefin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3958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584" y="424746"/>
            <a:ext cx="4285603" cy="2855283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73CB86C-4E9E-BD48-9F6E-8C06A80734A1}"/>
              </a:ext>
            </a:extLst>
          </p:cNvPr>
          <p:cNvSpPr txBox="1"/>
          <p:nvPr/>
        </p:nvSpPr>
        <p:spPr>
          <a:xfrm>
            <a:off x="591406" y="342320"/>
            <a:ext cx="9919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Afon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Dyfrdwy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US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548226"/>
            <a:ext cx="12192001" cy="33097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72" b="92289" l="9983" r="899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368" y="2319932"/>
            <a:ext cx="8040117" cy="110757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01578" y="3835094"/>
            <a:ext cx="3718079" cy="275241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560194" y="1199307"/>
            <a:ext cx="631781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Afon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Dyfrdwy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rhan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hynod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bwysig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dirwedd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mae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wedi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henwi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Ardal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Gadwraeth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Arbennig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Mae’n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gynefin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hollbwysig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gyfer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cynifer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rywogaethau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gwyllt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fel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dyfrgwn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brithyll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eog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misglod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perlog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dŵr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croyw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rhywogaeth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mewn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perygl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difrifol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</p:txBody>
      </p:sp>
      <p:sp>
        <p:nvSpPr>
          <p:cNvPr id="7" name="Rectangle 6"/>
          <p:cNvSpPr/>
          <p:nvPr/>
        </p:nvSpPr>
        <p:spPr>
          <a:xfrm>
            <a:off x="6941880" y="4182998"/>
            <a:ext cx="269056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sz="2400" dirty="0">
                <a:solidFill>
                  <a:srgbClr val="D78643"/>
                </a:solidFill>
                <a:latin typeface="Fredoka One" panose="020B0604020202020204" charset="0"/>
              </a:rPr>
              <a:t>ecosystem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 smtClean="0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afon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cefnogi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ystod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eang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fywyd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planhigion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fewn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dyfroedd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glannau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7" b="5625"/>
          <a:stretch/>
        </p:blipFill>
        <p:spPr>
          <a:xfrm>
            <a:off x="560194" y="3399125"/>
            <a:ext cx="5375941" cy="3099647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</p:spTree>
    <p:extLst>
      <p:ext uri="{BB962C8B-B14F-4D97-AF65-F5344CB8AC3E}">
        <p14:creationId xmlns:p14="http://schemas.microsoft.com/office/powerpoint/2010/main" val="36786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75" r="11731"/>
          <a:stretch/>
        </p:blipFill>
        <p:spPr>
          <a:xfrm>
            <a:off x="-21265" y="2446901"/>
            <a:ext cx="12269972" cy="441758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53375" y="361415"/>
            <a:ext cx="6035844" cy="638596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4269BD1A-8DCD-5348-872F-FA9FF1BA2BF6}"/>
              </a:ext>
            </a:extLst>
          </p:cNvPr>
          <p:cNvGrpSpPr/>
          <p:nvPr/>
        </p:nvGrpSpPr>
        <p:grpSpPr>
          <a:xfrm>
            <a:off x="797388" y="213360"/>
            <a:ext cx="4902372" cy="7632525"/>
            <a:chOff x="6225990" y="1164423"/>
            <a:chExt cx="5509044" cy="6593404"/>
          </a:xfrm>
        </p:grpSpPr>
        <p:pic>
          <p:nvPicPr>
            <p:cNvPr id="28" name="Graphic 15">
              <a:extLst>
                <a:ext uri="{FF2B5EF4-FFF2-40B4-BE49-F238E27FC236}">
                  <a16:creationId xmlns:a16="http://schemas.microsoft.com/office/drawing/2014/main" id="{6212A04D-3FC7-6E40-AA1A-1C4910D08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6225990" y="1164423"/>
              <a:ext cx="5509044" cy="6593404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C22E842-CB59-0643-92ED-790C32F48A01}"/>
                </a:ext>
              </a:extLst>
            </p:cNvPr>
            <p:cNvSpPr txBox="1"/>
            <p:nvPr/>
          </p:nvSpPr>
          <p:spPr>
            <a:xfrm>
              <a:off x="6893708" y="2034900"/>
              <a:ext cx="4190541" cy="2658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 err="1" smtClean="0">
                  <a:solidFill>
                    <a:schemeClr val="bg1"/>
                  </a:solidFill>
                  <a:latin typeface="Fredoka One" panose="02000000000000000000" pitchFamily="2" charset="77"/>
                </a:rPr>
                <a:t>Tasg</a:t>
              </a:r>
              <a:endParaRPr lang="en-GB" sz="4000" dirty="0">
                <a:solidFill>
                  <a:schemeClr val="bg1"/>
                </a:solidFill>
                <a:latin typeface="Fredoka One" panose="02000000000000000000" pitchFamily="2" charset="77"/>
              </a:endParaRPr>
            </a:p>
            <a:p>
              <a:endParaRPr lang="en-GB" sz="900" dirty="0">
                <a:solidFill>
                  <a:schemeClr val="bg1"/>
                </a:solidFill>
                <a:latin typeface="Delius" panose="02000603000000000000" pitchFamily="2" charset="0"/>
              </a:endParaRPr>
            </a:p>
            <a:p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Mewn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grwpiau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o 3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chwiliwch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Llyfrgell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Lluniau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Natur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i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ddod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o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hyd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i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bob un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o’r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anifeiliaid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gwyllt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canlynol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sy’n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byw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Afon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100" dirty="0" err="1">
                  <a:solidFill>
                    <a:srgbClr val="FFFFFF"/>
                  </a:solidFill>
                  <a:latin typeface="Quicksand" panose="020B0604020202020204" charset="0"/>
                </a:rPr>
                <a:t>Dyfrdwy</a:t>
              </a:r>
              <a:r>
                <a:rPr lang="en-GB" sz="2100" dirty="0">
                  <a:solidFill>
                    <a:srgbClr val="FFFFFF"/>
                  </a:solidFill>
                  <a:latin typeface="Quicksand" panose="020B0604020202020204" charset="0"/>
                </a:rPr>
                <a:t>:</a:t>
              </a:r>
              <a:endParaRPr lang="en-GB" sz="2100" dirty="0" smtClean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US" dirty="0"/>
            </a:p>
          </p:txBody>
        </p:sp>
      </p:grpSp>
      <p:sp>
        <p:nvSpPr>
          <p:cNvPr id="6" name="Rectangle 5"/>
          <p:cNvSpPr/>
          <p:nvPr/>
        </p:nvSpPr>
        <p:spPr>
          <a:xfrm>
            <a:off x="6117476" y="6171071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000" dirty="0"/>
          </a:p>
        </p:txBody>
      </p:sp>
      <p:sp>
        <p:nvSpPr>
          <p:cNvPr id="25" name="Rectangle 24"/>
          <p:cNvSpPr/>
          <p:nvPr/>
        </p:nvSpPr>
        <p:spPr>
          <a:xfrm>
            <a:off x="6351699" y="1165618"/>
            <a:ext cx="4432361" cy="4962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50000"/>
              </a:lnSpc>
            </a:pP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Y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dyfrgi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 smtClean="0">
                <a:solidFill>
                  <a:srgbClr val="4E6A84"/>
                </a:solidFill>
                <a:latin typeface="Fredoka One" panose="020B0604020202020204" charset="0"/>
              </a:rPr>
              <a:t>Ewropeaidd</a:t>
            </a:r>
            <a:endParaRPr lang="en-GB" sz="2000" dirty="0" smtClean="0">
              <a:solidFill>
                <a:srgbClr val="4E6A84"/>
              </a:solidFill>
              <a:latin typeface="Fredoka One" panose="020B0604020202020204" charset="0"/>
            </a:endParaRPr>
          </a:p>
          <a:p>
            <a:pPr lvl="1" algn="ctr">
              <a:lnSpc>
                <a:spcPct val="150000"/>
              </a:lnSpc>
            </a:pPr>
            <a:r>
              <a:rPr lang="en-GB" sz="2000" dirty="0" err="1" smtClean="0">
                <a:solidFill>
                  <a:srgbClr val="D78643"/>
                </a:solidFill>
                <a:latin typeface="Fredoka One" panose="020B0604020202020204" charset="0"/>
              </a:rPr>
              <a:t>Brithyll</a:t>
            </a:r>
            <a:endParaRPr lang="en-GB" sz="2000" dirty="0" smtClean="0">
              <a:solidFill>
                <a:srgbClr val="D78643"/>
              </a:solidFill>
              <a:latin typeface="Fredoka One" panose="020B0604020202020204" charset="0"/>
            </a:endParaRPr>
          </a:p>
          <a:p>
            <a:pPr lvl="1" algn="ctr">
              <a:lnSpc>
                <a:spcPct val="150000"/>
              </a:lnSpc>
            </a:pP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Eog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yr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 smtClean="0">
                <a:solidFill>
                  <a:srgbClr val="4E6A84"/>
                </a:solidFill>
                <a:latin typeface="Fredoka One" panose="020B0604020202020204" charset="0"/>
              </a:rPr>
              <a:t>Iwerydd</a:t>
            </a:r>
            <a:endParaRPr lang="en-GB" sz="2000" dirty="0" smtClean="0">
              <a:solidFill>
                <a:srgbClr val="4E6A84"/>
              </a:solidFill>
              <a:latin typeface="Fredoka One" panose="020B0604020202020204" charset="0"/>
            </a:endParaRPr>
          </a:p>
          <a:p>
            <a:pPr lvl="1" algn="ctr">
              <a:lnSpc>
                <a:spcPct val="150000"/>
              </a:lnSpc>
            </a:pPr>
            <a:r>
              <a:rPr lang="en-GB" sz="2000" dirty="0" err="1">
                <a:solidFill>
                  <a:srgbClr val="D78643"/>
                </a:solidFill>
                <a:latin typeface="Fredoka One" panose="020B0604020202020204" charset="0"/>
              </a:rPr>
              <a:t>Lamprai'r</a:t>
            </a: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sz="2000" dirty="0" err="1" smtClean="0">
                <a:solidFill>
                  <a:srgbClr val="D78643"/>
                </a:solidFill>
                <a:latin typeface="Fredoka One" panose="020B0604020202020204" charset="0"/>
              </a:rPr>
              <a:t>nant</a:t>
            </a:r>
            <a:endParaRPr lang="en-GB" sz="2000" dirty="0" smtClean="0">
              <a:solidFill>
                <a:srgbClr val="D78643"/>
              </a:solidFill>
              <a:latin typeface="Fredoka One" panose="020B0604020202020204" charset="0"/>
            </a:endParaRPr>
          </a:p>
          <a:p>
            <a:pPr lvl="1" algn="ctr">
              <a:lnSpc>
                <a:spcPct val="150000"/>
              </a:lnSpc>
            </a:pP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Brithyll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y </a:t>
            </a:r>
            <a:r>
              <a:rPr lang="en-GB" sz="2000" dirty="0" err="1" smtClean="0">
                <a:solidFill>
                  <a:srgbClr val="4E6A84"/>
                </a:solidFill>
                <a:latin typeface="Fredoka One" panose="020B0604020202020204" charset="0"/>
              </a:rPr>
              <a:t>dom</a:t>
            </a:r>
            <a:endParaRPr lang="en-GB" sz="2000" dirty="0" smtClean="0">
              <a:solidFill>
                <a:srgbClr val="4E6A84"/>
              </a:solidFill>
              <a:latin typeface="Fredoka One" panose="020B0604020202020204" charset="0"/>
            </a:endParaRPr>
          </a:p>
          <a:p>
            <a:pPr lvl="1" algn="ctr">
              <a:lnSpc>
                <a:spcPct val="150000"/>
              </a:lnSpc>
            </a:pPr>
            <a:r>
              <a:rPr lang="en-GB" sz="2000" dirty="0" err="1">
                <a:solidFill>
                  <a:srgbClr val="D78643"/>
                </a:solidFill>
                <a:latin typeface="Fredoka One" panose="020B0604020202020204" charset="0"/>
              </a:rPr>
              <a:t>Bronwen</a:t>
            </a: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 y </a:t>
            </a:r>
            <a:r>
              <a:rPr lang="en-GB" sz="2000" dirty="0" err="1" smtClean="0">
                <a:solidFill>
                  <a:srgbClr val="D78643"/>
                </a:solidFill>
                <a:latin typeface="Fredoka One" panose="020B0604020202020204" charset="0"/>
              </a:rPr>
              <a:t>dŵr</a:t>
            </a:r>
            <a:endParaRPr lang="en-GB" sz="2000" dirty="0" smtClean="0">
              <a:solidFill>
                <a:srgbClr val="D78643"/>
              </a:solidFill>
              <a:latin typeface="Fredoka One" panose="020B0604020202020204" charset="0"/>
            </a:endParaRPr>
          </a:p>
          <a:p>
            <a:pPr lvl="1" algn="ctr">
              <a:lnSpc>
                <a:spcPct val="150000"/>
              </a:lnSpc>
            </a:pP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Y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crëyr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glas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endParaRPr lang="en-GB" sz="2000" dirty="0" smtClean="0">
              <a:solidFill>
                <a:srgbClr val="4E6A84"/>
              </a:solidFill>
              <a:latin typeface="Fredoka One" panose="020B0604020202020204" charset="0"/>
            </a:endParaRPr>
          </a:p>
          <a:p>
            <a:pPr lvl="1" algn="ctr">
              <a:lnSpc>
                <a:spcPct val="150000"/>
              </a:lnSpc>
            </a:pPr>
            <a:r>
              <a:rPr lang="en-GB" sz="2000" dirty="0" err="1">
                <a:solidFill>
                  <a:srgbClr val="D78643"/>
                </a:solidFill>
                <a:latin typeface="Fredoka One" panose="020B0604020202020204" charset="0"/>
              </a:rPr>
              <a:t>Siglen</a:t>
            </a: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sz="2000" dirty="0" err="1" smtClean="0">
                <a:solidFill>
                  <a:srgbClr val="D78643"/>
                </a:solidFill>
                <a:latin typeface="Fredoka One" panose="020B0604020202020204" charset="0"/>
              </a:rPr>
              <a:t>felen</a:t>
            </a:r>
            <a:endParaRPr lang="en-GB" sz="2000" dirty="0" smtClean="0">
              <a:solidFill>
                <a:srgbClr val="D78643"/>
              </a:solidFill>
              <a:latin typeface="Fredoka One" panose="020B0604020202020204" charset="0"/>
            </a:endParaRPr>
          </a:p>
          <a:p>
            <a:pPr lvl="1" algn="ctr">
              <a:lnSpc>
                <a:spcPct val="150000"/>
              </a:lnSpc>
            </a:pPr>
            <a:endParaRPr lang="en-GB" sz="900" dirty="0" smtClean="0">
              <a:solidFill>
                <a:srgbClr val="D78643"/>
              </a:solidFill>
              <a:latin typeface="Fredoka One" panose="020B0604020202020204" charset="0"/>
            </a:endParaRPr>
          </a:p>
          <a:p>
            <a:pPr lvl="1" algn="ctr"/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Defnyddia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beiriant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chwilio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ddod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hyd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</a:rPr>
              <a:t>I </a:t>
            </a:r>
            <a:r>
              <a:rPr lang="en-GB" sz="2000" dirty="0" err="1" smtClean="0">
                <a:solidFill>
                  <a:srgbClr val="4E6A84"/>
                </a:solidFill>
                <a:latin typeface="Fredoka One" panose="020B0604020202020204" charset="0"/>
              </a:rPr>
              <a:t>luniau</a:t>
            </a:r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o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fisglod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perlog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 smtClean="0">
                <a:solidFill>
                  <a:srgbClr val="4E6A84"/>
                </a:solidFill>
                <a:latin typeface="Fredoka One" panose="020B0604020202020204" charset="0"/>
              </a:rPr>
              <a:t>dŵr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 smtClean="0">
                <a:solidFill>
                  <a:srgbClr val="4E6A84"/>
                </a:solidFill>
                <a:latin typeface="Fredoka One" panose="020B0604020202020204" charset="0"/>
              </a:rPr>
              <a:t>croyw</a:t>
            </a:r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</a:rPr>
              <a:t>.</a:t>
            </a:r>
            <a:endParaRPr lang="en-GB" sz="20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72" b="92289" l="9983" r="899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960" y="807289"/>
            <a:ext cx="4883986" cy="6727982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1087943" y="4349915"/>
            <a:ext cx="4146417" cy="1778599"/>
            <a:chOff x="347300" y="1534077"/>
            <a:chExt cx="4417335" cy="1894809"/>
          </a:xfrm>
          <a:solidFill>
            <a:srgbClr val="4E6A84"/>
          </a:solidFill>
        </p:grpSpPr>
        <p:sp>
          <p:nvSpPr>
            <p:cNvPr id="18" name="tab">
              <a:hlinkClick r:id="rId1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10800000">
              <a:off x="732297" y="1975909"/>
              <a:ext cx="4032338" cy="1452977"/>
            </a:xfrm>
            <a:prstGeom prst="roundRect">
              <a:avLst>
                <a:gd name="adj" fmla="val 337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9AB8DE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>
              <a:off x="1030459" y="2283135"/>
              <a:ext cx="3394026" cy="88529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Y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Llyfrgell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Lluniau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Natur</a:t>
              </a:r>
              <a:endParaRPr lang="en-US" sz="2400" dirty="0">
                <a:solidFill>
                  <a:srgbClr val="FFFFFF"/>
                </a:solidFill>
                <a:latin typeface="Quicksand" pitchFamily="2" charset="77"/>
              </a:endParaRPr>
            </a:p>
          </p:txBody>
        </p:sp>
        <p:sp>
          <p:nvSpPr>
            <p:cNvPr id="23" name="tab"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9865933">
              <a:off x="397273" y="1534077"/>
              <a:ext cx="2115921" cy="662833"/>
            </a:xfrm>
            <a:prstGeom prst="roundRect">
              <a:avLst>
                <a:gd name="adj" fmla="val 33750"/>
              </a:avLst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9AB8DE"/>
                </a:solidFill>
              </a:endParaRPr>
            </a:p>
          </p:txBody>
        </p:sp>
        <p:sp>
          <p:nvSpPr>
            <p:cNvPr id="26" name="TextBox 25">
              <a:hlinkClick r:id="rId12"/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 rot="20672902">
              <a:off x="347300" y="1618503"/>
              <a:ext cx="2165427" cy="49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err="1" smtClean="0">
                  <a:solidFill>
                    <a:srgbClr val="4E6A84"/>
                  </a:solidFill>
                  <a:latin typeface="Fredoka One" panose="020B0604020202020204" charset="0"/>
                </a:rPr>
                <a:t>Linc</a:t>
              </a:r>
              <a:endParaRPr lang="en-US" sz="2400" dirty="0">
                <a:solidFill>
                  <a:srgbClr val="4E6A84"/>
                </a:solidFill>
                <a:latin typeface="Quicksand" pitchFamily="2" charset="77"/>
              </a:endParaRPr>
            </a:p>
          </p:txBody>
        </p:sp>
      </p:grpSp>
      <p:pic>
        <p:nvPicPr>
          <p:cNvPr id="15" name="Picture 14" descr="A picture containing logo&#10;&#10;Description automatically generated">
            <a:extLst>
              <a:ext uri="{FF2B5EF4-FFF2-40B4-BE49-F238E27FC236}">
                <a16:creationId xmlns:a16="http://schemas.microsoft.com/office/drawing/2014/main" id="{C67B7247-FAC1-D34E-9690-EAAE46F8058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3345" y="5696367"/>
            <a:ext cx="571015" cy="80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61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3564912"/>
            <a:ext cx="12195210" cy="329308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801020" y="303129"/>
            <a:ext cx="5422893" cy="7540883"/>
            <a:chOff x="1007264" y="3169566"/>
            <a:chExt cx="4994047" cy="6479548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93DE2649-99BA-8047-8421-DFC4AAB7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 flipH="1">
              <a:off x="1007264" y="3169566"/>
              <a:ext cx="4994047" cy="6479548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1492740" y="4207764"/>
              <a:ext cx="4023094" cy="3623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4000" dirty="0" err="1" smtClean="0">
                  <a:solidFill>
                    <a:schemeClr val="bg1"/>
                  </a:solidFill>
                  <a:latin typeface="Fredoka One" panose="020B0604020202020204" charset="0"/>
                </a:rPr>
                <a:t>Gweithgaredd</a:t>
              </a:r>
              <a:endParaRPr lang="en-GB" sz="4000" dirty="0" smtClean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endParaRPr lang="en-GB" sz="28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sz="2000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Llunia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fraslun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cyflym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o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siâp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corff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pob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un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o’r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anifeiliaid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(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amlinelliad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)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yng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nghanol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darn o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bapur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A5 ac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ysgrifenna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yr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enw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isod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endParaRPr lang="en-GB" sz="20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sz="2000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Gwylia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fideo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o bob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anifail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fel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dy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fod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gallu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gweld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sut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maent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symud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Ysgrifenna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rai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geiriau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disgrifiadol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o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amgylch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braslun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i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dy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atgoffa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o’u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symudiadau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534741" y="384322"/>
            <a:ext cx="3784916" cy="3338592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6942919" y="1037955"/>
            <a:ext cx="25276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ymchwil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lvl="0" algn="ctr"/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a’r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brasluniau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defnyddio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fel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symbyliad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ysbrydoli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D78643"/>
                </a:solidFill>
                <a:latin typeface="Fredoka One" panose="020B0604020202020204" charset="0"/>
              </a:rPr>
              <a:t>siapiau’r</a:t>
            </a:r>
            <a:r>
              <a:rPr lang="en-GB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dirty="0" err="1">
                <a:solidFill>
                  <a:srgbClr val="D78643"/>
                </a:solidFill>
                <a:latin typeface="Fredoka One" panose="020B0604020202020204" charset="0"/>
              </a:rPr>
              <a:t>corff</a:t>
            </a:r>
            <a:r>
              <a:rPr lang="en-GB" dirty="0">
                <a:solidFill>
                  <a:srgbClr val="D78643"/>
                </a:solidFill>
                <a:latin typeface="Fredoka One" panose="020B0604020202020204" charset="0"/>
              </a:rPr>
              <a:t> a </a:t>
            </a:r>
            <a:r>
              <a:rPr lang="en-GB" dirty="0" err="1">
                <a:solidFill>
                  <a:srgbClr val="D78643"/>
                </a:solidFill>
                <a:latin typeface="Fredoka One" panose="020B0604020202020204" charset="0"/>
              </a:rPr>
              <a:t>symudiadau</a:t>
            </a:r>
            <a:r>
              <a:rPr lang="en-GB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greu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themâu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dawnsio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336" b="91698" l="7517" r="89977">
                        <a14:backgroundMark x1="76613" y1="33813" x2="76613" y2="338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884" y="384322"/>
            <a:ext cx="56023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11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9670</TotalTime>
  <Words>286</Words>
  <Application>Microsoft Office PowerPoint</Application>
  <PresentationFormat>Widescreen</PresentationFormat>
  <Paragraphs>40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Fredoka One</vt:lpstr>
      <vt:lpstr>Delius</vt:lpstr>
      <vt:lpstr>Arial</vt:lpstr>
      <vt:lpstr>Calibri Light</vt:lpstr>
      <vt:lpstr>Calibri</vt:lpstr>
      <vt:lpstr>Quicksand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301</cp:revision>
  <dcterms:created xsi:type="dcterms:W3CDTF">2021-04-09T09:19:43Z</dcterms:created>
  <dcterms:modified xsi:type="dcterms:W3CDTF">2025-01-15T19:00:56Z</dcterms:modified>
</cp:coreProperties>
</file>