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5"/>
  </p:notesMasterIdLst>
  <p:sldIdLst>
    <p:sldId id="332" r:id="rId2"/>
    <p:sldId id="333" r:id="rId3"/>
    <p:sldId id="354" r:id="rId4"/>
  </p:sldIdLst>
  <p:sldSz cx="12192000" cy="6858000"/>
  <p:notesSz cx="6858000" cy="9144000"/>
  <p:embeddedFontLst>
    <p:embeddedFont>
      <p:font typeface="Calibri Light" panose="020F0302020204030204" pitchFamily="34" charset="0"/>
      <p:regular r:id="rId6"/>
      <p:italic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Fredoka One" panose="020B0604020202020204" charset="0"/>
      <p:regular r:id="rId12"/>
    </p:embeddedFont>
    <p:embeddedFont>
      <p:font typeface="Quicksand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AF1EA"/>
    <a:srgbClr val="D78643"/>
    <a:srgbClr val="4E6A84"/>
    <a:srgbClr val="9FB7DB"/>
    <a:srgbClr val="FFD966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1" autoAdjust="0"/>
    <p:restoredTop sz="91241" autoAdjust="0"/>
  </p:normalViewPr>
  <p:slideViewPr>
    <p:cSldViewPr snapToGrid="0" snapToObjects="1">
      <p:cViewPr varScale="1">
        <p:scale>
          <a:sx n="63" d="100"/>
          <a:sy n="63" d="100"/>
        </p:scale>
        <p:origin x="7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57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3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1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3210" y="5004693"/>
            <a:ext cx="12195210" cy="32578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91717" y="2649716"/>
            <a:ext cx="867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Pecyn</a:t>
            </a:r>
            <a:r>
              <a:rPr lang="en-GB" sz="2400" b="1" dirty="0">
                <a:solidFill>
                  <a:srgbClr val="4E6A84"/>
                </a:solidFill>
                <a:latin typeface="Fredoka One" panose="02000000000000000000" pitchFamily="2" charset="77"/>
              </a:rPr>
              <a:t> Dawns </a:t>
            </a:r>
            <a:r>
              <a:rPr lang="en-GB" sz="24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Dyffryn</a:t>
            </a:r>
            <a:r>
              <a:rPr lang="en-GB" sz="24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Dyfrdwy</a:t>
            </a:r>
            <a:endParaRPr lang="en-GB" sz="2400" b="1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" t="1302" r="19480" b="2177"/>
          <a:stretch/>
        </p:blipFill>
        <p:spPr>
          <a:xfrm>
            <a:off x="5388377" y="469899"/>
            <a:ext cx="6300912" cy="5758743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422501" y="3170774"/>
            <a:ext cx="111906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Wythnos</a:t>
            </a:r>
            <a:r>
              <a:rPr lang="en-GB" sz="6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6: 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1717" y="4122902"/>
            <a:ext cx="49261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Perfformiad</a:t>
            </a:r>
            <a:r>
              <a:rPr lang="en-GB" sz="40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Terfynol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15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3" r="19655"/>
          <a:stretch/>
        </p:blipFill>
        <p:spPr>
          <a:xfrm>
            <a:off x="-12700" y="1612899"/>
            <a:ext cx="12217400" cy="52451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433760"/>
            <a:ext cx="111906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Perfformiad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Terfynol</a:t>
            </a:r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–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Gwers</a:t>
            </a:r>
            <a:r>
              <a:rPr lang="en-GB" sz="40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Dosbarth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4389" y="1612899"/>
            <a:ext cx="4382849" cy="6063479"/>
            <a:chOff x="544389" y="1612899"/>
            <a:chExt cx="4382849" cy="60634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9CA1D72-219E-ED47-88BB-3E2BF625FABD}"/>
                </a:ext>
              </a:extLst>
            </p:cNvPr>
            <p:cNvGrpSpPr/>
            <p:nvPr/>
          </p:nvGrpSpPr>
          <p:grpSpPr>
            <a:xfrm>
              <a:off x="544389" y="1612899"/>
              <a:ext cx="4382849" cy="6063479"/>
              <a:chOff x="2721664" y="1859975"/>
              <a:chExt cx="4831214" cy="6247016"/>
            </a:xfrm>
          </p:grpSpPr>
          <p:pic>
            <p:nvPicPr>
              <p:cNvPr id="26" name="Graphic 5">
                <a:extLst>
                  <a:ext uri="{FF2B5EF4-FFF2-40B4-BE49-F238E27FC236}">
                    <a16:creationId xmlns:a16="http://schemas.microsoft.com/office/drawing/2014/main" id="{3799421E-E306-3142-9973-994441852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879913" y="1859975"/>
                <a:ext cx="4672965" cy="6247016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D2806C9-D67F-3B4F-9BFC-4A281CC6FC1C}"/>
                  </a:ext>
                </a:extLst>
              </p:cNvPr>
              <p:cNvSpPr txBox="1"/>
              <p:nvPr/>
            </p:nvSpPr>
            <p:spPr>
              <a:xfrm>
                <a:off x="2721664" y="2765955"/>
                <a:ext cx="4109762" cy="32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38429" y="2514296"/>
              <a:ext cx="3413252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dirty="0" err="1">
                  <a:solidFill>
                    <a:srgbClr val="FFFFFF"/>
                  </a:solidFill>
                  <a:latin typeface="Fredoka One" panose="020B0604020202020204" charset="0"/>
                </a:rPr>
                <a:t>Amcanion</a:t>
              </a:r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3600" dirty="0" err="1">
                  <a:solidFill>
                    <a:srgbClr val="FFFFFF"/>
                  </a:solidFill>
                  <a:latin typeface="Fredoka One" panose="020B0604020202020204" charset="0"/>
                </a:rPr>
                <a:t>Dysgu</a:t>
              </a:r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:</a:t>
              </a:r>
            </a:p>
            <a:p>
              <a:endParaRPr lang="pt-BR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pt-BR" sz="2400" dirty="0" smtClean="0">
                  <a:solidFill>
                    <a:srgbClr val="FFFFFF"/>
                  </a:solidFill>
                  <a:latin typeface="Quicksand" panose="020B0604020202020204" charset="0"/>
                </a:rPr>
                <a:t>Myfyrio </a:t>
              </a:r>
              <a:r>
                <a:rPr lang="pt-BR" sz="2400" dirty="0">
                  <a:solidFill>
                    <a:srgbClr val="FFFFFF"/>
                  </a:solidFill>
                  <a:latin typeface="Quicksand" panose="020B0604020202020204" charset="0"/>
                </a:rPr>
                <a:t>ar eu taith ddysgu trwy ddawns.</a:t>
              </a:r>
              <a:endParaRPr lang="en-GB" sz="2000" dirty="0">
                <a:solidFill>
                  <a:srgbClr val="FFFFFF"/>
                </a:solidFill>
                <a:latin typeface="Quicksand" panose="020B0604020202020204" charset="0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50000"/>
          <a:stretch/>
        </p:blipFill>
        <p:spPr>
          <a:xfrm>
            <a:off x="11534787" y="663026"/>
            <a:ext cx="111759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747140" y="633966"/>
            <a:ext cx="2862362" cy="68870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7407" y="2288173"/>
            <a:ext cx="4719181" cy="40081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10499" y="2812353"/>
            <a:ext cx="333183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Meini</a:t>
            </a:r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Prawf</a:t>
            </a:r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Llwyddiant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Adrodd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am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brofiadau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   </a:t>
            </a: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wersi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blaenorol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Dwyn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gof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elfennau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dawns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ddefnyddiwyd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greu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perfformiadau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Cyfrannu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at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drafodaeth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lvl="0" algn="ctr"/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grŵp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  <a:p>
            <a:pPr algn="ctr"/>
            <a:endParaRPr lang="en-GB" sz="16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57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0F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84630" y="3314614"/>
            <a:ext cx="12344400" cy="3632597"/>
          </a:xfrm>
          <a:prstGeom prst="rect">
            <a:avLst/>
          </a:prstGeom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37" b="89955" l="8074" r="89977">
                        <a14:backgroundMark x1="76288" y1="33776" x2="76288" y2="337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987" y="-1"/>
            <a:ext cx="5760513" cy="7051617"/>
          </a:xfrm>
          <a:prstGeom prst="rect">
            <a:avLst/>
          </a:prstGeom>
        </p:spPr>
      </p:pic>
      <p:pic>
        <p:nvPicPr>
          <p:cNvPr id="11" name="Graphic 15">
            <a:extLst>
              <a:ext uri="{FF2B5EF4-FFF2-40B4-BE49-F238E27FC236}">
                <a16:creationId xmlns:a16="http://schemas.microsoft.com/office/drawing/2014/main" id="{6212A04D-3FC7-6E40-AA1A-1C4910D088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8"/>
              </a:ext>
            </a:extLst>
          </a:blip>
          <a:stretch>
            <a:fillRect/>
          </a:stretch>
        </p:blipFill>
        <p:spPr>
          <a:xfrm flipH="1">
            <a:off x="639970" y="579120"/>
            <a:ext cx="5342747" cy="723138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40769" y="2454865"/>
            <a:ext cx="436595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Fel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dosbarth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adlewyrchu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ar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yr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holl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sesiynau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dawns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hyd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 smtClean="0">
                <a:solidFill>
                  <a:srgbClr val="FFFFFF"/>
                </a:solidFill>
                <a:latin typeface="Quicksand" panose="020B0604020202020204" charset="0"/>
              </a:rPr>
              <a:t>yma</a:t>
            </a:r>
            <a:r>
              <a:rPr lang="en-GB" sz="2000" b="1" dirty="0" smtClean="0">
                <a:solidFill>
                  <a:srgbClr val="FFFFFF"/>
                </a:solidFill>
                <a:latin typeface="Quicksand" panose="020B0604020202020204" charset="0"/>
              </a:rPr>
              <a:t>.</a:t>
            </a:r>
          </a:p>
          <a:p>
            <a:endParaRPr lang="en-GB" sz="2000" b="1" dirty="0" smtClean="0">
              <a:solidFill>
                <a:srgbClr val="FFFFFF"/>
              </a:solidFill>
              <a:latin typeface="Quicksand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FFFFFF"/>
                </a:solidFill>
                <a:latin typeface="Quicksand" panose="020B0604020202020204" charset="0"/>
              </a:rPr>
              <a:t>Beth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alli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di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ei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gofio am y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rhain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FFFFFF"/>
                </a:solidFill>
                <a:latin typeface="Quicksand" panose="020B0604020202020204" charset="0"/>
              </a:rPr>
              <a:t>Pa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elfennau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dawns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gwahanol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wnes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di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roi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cynnig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arnynt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?</a:t>
            </a:r>
          </a:p>
          <a:p>
            <a:endParaRPr lang="en-GB" sz="2400" b="1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Gwna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fap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meddwl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dosbarth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ar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y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cyd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y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byddai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modd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ei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ddefnyddio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ar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gyfer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y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wers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ddawns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Fredoka One" panose="020B0604020202020204" charset="0"/>
              </a:rPr>
              <a:t>nesaf</a:t>
            </a:r>
            <a:r>
              <a:rPr lang="en-GB" sz="2400">
                <a:solidFill>
                  <a:srgbClr val="4E6A84"/>
                </a:solidFill>
                <a:latin typeface="Fredoka One" panose="020B0604020202020204" charset="0"/>
              </a:rPr>
              <a:t>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1140769" y="1566313"/>
            <a:ext cx="9919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 smtClean="0">
                <a:solidFill>
                  <a:srgbClr val="FFFFFF"/>
                </a:solidFill>
                <a:latin typeface="Fredoka One" panose="02000000000000000000" pitchFamily="2" charset="77"/>
              </a:rPr>
              <a:t>Tasg</a:t>
            </a:r>
            <a:endParaRPr lang="en-GB" sz="4000" b="1" dirty="0">
              <a:solidFill>
                <a:srgbClr val="FFFFFF"/>
              </a:solidFill>
              <a:latin typeface="Fredoka One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4230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9855</TotalTime>
  <Words>104</Words>
  <Application>Microsoft Office PowerPoint</Application>
  <PresentationFormat>Widescreen</PresentationFormat>
  <Paragraphs>22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 Light</vt:lpstr>
      <vt:lpstr>Calibri</vt:lpstr>
      <vt:lpstr>Fredoka One</vt:lpstr>
      <vt:lpstr>Quicksand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296</cp:revision>
  <dcterms:created xsi:type="dcterms:W3CDTF">2021-04-09T09:19:43Z</dcterms:created>
  <dcterms:modified xsi:type="dcterms:W3CDTF">2025-01-15T19:28:31Z</dcterms:modified>
</cp:coreProperties>
</file>