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6"/>
  </p:notesMasterIdLst>
  <p:sldIdLst>
    <p:sldId id="332" r:id="rId2"/>
    <p:sldId id="333" r:id="rId3"/>
    <p:sldId id="320" r:id="rId4"/>
    <p:sldId id="330" r:id="rId5"/>
  </p:sldIdLst>
  <p:sldSz cx="12192000" cy="6858000"/>
  <p:notesSz cx="6858000" cy="9144000"/>
  <p:embeddedFontLst>
    <p:embeddedFont>
      <p:font typeface="Quicksand" panose="020B0604020202020204" charset="0"/>
      <p:regular r:id="rId7"/>
    </p:embeddedFont>
    <p:embeddedFont>
      <p:font typeface="Fredoka One" panose="020B0604020202020204" charset="0"/>
      <p:regular r:id="rId8"/>
    </p:embeddedFont>
    <p:embeddedFont>
      <p:font typeface="Delius" panose="020B0604020202020204" charset="0"/>
      <p:regular r:id="rId9"/>
    </p:embeddedFont>
    <p:embeddedFont>
      <p:font typeface="Calibri Light" panose="020F0302020204030204" pitchFamily="34" charset="0"/>
      <p:regular r:id="rId10"/>
      <p:italic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8643"/>
    <a:srgbClr val="4E6A84"/>
    <a:srgbClr val="FFD966"/>
    <a:srgbClr val="9FB7DB"/>
    <a:srgbClr val="FFFFFF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91241" autoAdjust="0"/>
  </p:normalViewPr>
  <p:slideViewPr>
    <p:cSldViewPr snapToGrid="0" snapToObjects="1">
      <p:cViewPr varScale="1">
        <p:scale>
          <a:sx n="63" d="100"/>
          <a:sy n="63" d="100"/>
        </p:scale>
        <p:origin x="7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57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3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8D0B7-899F-5F4F-9C5B-B2EB92D1A9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56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725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12" Type="http://schemas.openxmlformats.org/officeDocument/2006/relationships/hyperlink" Target="https://www.pontcysyllte-aqueduct.co.uk/object/bridges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11" Type="http://schemas.openxmlformats.org/officeDocument/2006/relationships/hyperlink" Target="https://www.pontcysyllte-aqueduct.co.uk/cy/object/pontydd/" TargetMode="External"/><Relationship Id="rId5" Type="http://schemas.openxmlformats.org/officeDocument/2006/relationships/image" Target="../media/image9.png"/><Relationship Id="rId10" Type="http://schemas.microsoft.com/office/2007/relationships/hdphoto" Target="../media/hdphoto2.wdp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3210" y="5004693"/>
            <a:ext cx="12195210" cy="32578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91717" y="2702595"/>
            <a:ext cx="867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Pecyn</a:t>
            </a:r>
            <a:r>
              <a:rPr lang="en-GB" sz="2400" b="1" dirty="0">
                <a:solidFill>
                  <a:srgbClr val="4E6A84"/>
                </a:solidFill>
                <a:latin typeface="Fredoka One" panose="02000000000000000000" pitchFamily="2" charset="77"/>
              </a:rPr>
              <a:t> Dawns </a:t>
            </a:r>
            <a:r>
              <a:rPr lang="en-GB" sz="24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Dyffryn</a:t>
            </a:r>
            <a:r>
              <a:rPr lang="en-GB" sz="24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2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Dyfrdwy</a:t>
            </a:r>
            <a:endParaRPr lang="en-GB" b="1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" t="-221" r="19976" b="221"/>
          <a:stretch/>
        </p:blipFill>
        <p:spPr>
          <a:xfrm>
            <a:off x="5470137" y="489604"/>
            <a:ext cx="6021512" cy="5758743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422501" y="3240203"/>
            <a:ext cx="111906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Wythnos</a:t>
            </a:r>
            <a:r>
              <a:rPr lang="en-GB" sz="6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4: 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1717" y="4192331"/>
            <a:ext cx="49261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 err="1">
                <a:solidFill>
                  <a:srgbClr val="D78643"/>
                </a:solidFill>
                <a:latin typeface="Fredoka One" panose="02000000000000000000" pitchFamily="2" charset="77"/>
              </a:rPr>
              <a:t>Pontydd</a:t>
            </a:r>
            <a:r>
              <a:rPr lang="en-GB" sz="3200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3200" dirty="0" err="1">
                <a:solidFill>
                  <a:srgbClr val="D78643"/>
                </a:solidFill>
                <a:latin typeface="Fredoka One" panose="02000000000000000000" pitchFamily="2" charset="77"/>
              </a:rPr>
              <a:t>Treftadaeth</a:t>
            </a:r>
            <a:r>
              <a:rPr lang="en-GB" sz="3200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3200" dirty="0" err="1">
                <a:solidFill>
                  <a:srgbClr val="D78643"/>
                </a:solidFill>
                <a:latin typeface="Fredoka One" panose="02000000000000000000" pitchFamily="2" charset="77"/>
              </a:rPr>
              <a:t>Adeiledig</a:t>
            </a:r>
            <a:endParaRPr lang="en-US" sz="32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15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3" r="19655"/>
          <a:stretch/>
        </p:blipFill>
        <p:spPr>
          <a:xfrm>
            <a:off x="-12700" y="1612899"/>
            <a:ext cx="12217400" cy="52451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433760"/>
            <a:ext cx="111906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Pontydd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–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Gwers</a:t>
            </a:r>
            <a:r>
              <a:rPr lang="en-GB" sz="4000" b="1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Dosbarth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4389" y="1612899"/>
            <a:ext cx="4382849" cy="6063479"/>
            <a:chOff x="544389" y="1612899"/>
            <a:chExt cx="4382849" cy="60634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9CA1D72-219E-ED47-88BB-3E2BF625FABD}"/>
                </a:ext>
              </a:extLst>
            </p:cNvPr>
            <p:cNvGrpSpPr/>
            <p:nvPr/>
          </p:nvGrpSpPr>
          <p:grpSpPr>
            <a:xfrm>
              <a:off x="544389" y="1612899"/>
              <a:ext cx="4382849" cy="6063479"/>
              <a:chOff x="2721664" y="1859975"/>
              <a:chExt cx="4831214" cy="6247016"/>
            </a:xfrm>
          </p:grpSpPr>
          <p:pic>
            <p:nvPicPr>
              <p:cNvPr id="26" name="Graphic 5">
                <a:extLst>
                  <a:ext uri="{FF2B5EF4-FFF2-40B4-BE49-F238E27FC236}">
                    <a16:creationId xmlns:a16="http://schemas.microsoft.com/office/drawing/2014/main" id="{3799421E-E306-3142-9973-994441852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879913" y="1859975"/>
                <a:ext cx="4672965" cy="6247016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D2806C9-D67F-3B4F-9BFC-4A281CC6FC1C}"/>
                  </a:ext>
                </a:extLst>
              </p:cNvPr>
              <p:cNvSpPr txBox="1"/>
              <p:nvPr/>
            </p:nvSpPr>
            <p:spPr>
              <a:xfrm>
                <a:off x="2721664" y="2765955"/>
                <a:ext cx="4109762" cy="32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38429" y="2514296"/>
              <a:ext cx="3413252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dirty="0" err="1">
                  <a:solidFill>
                    <a:srgbClr val="FFFFFF"/>
                  </a:solidFill>
                  <a:latin typeface="Fredoka One" panose="020B0604020202020204" charset="0"/>
                </a:rPr>
                <a:t>Amcanion</a:t>
              </a:r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3600" dirty="0" err="1">
                  <a:solidFill>
                    <a:srgbClr val="FFFFFF"/>
                  </a:solidFill>
                  <a:latin typeface="Fredoka One" panose="020B0604020202020204" charset="0"/>
                </a:rPr>
                <a:t>Dysgu</a:t>
              </a:r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:</a:t>
              </a:r>
            </a:p>
            <a:p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lvl="0"/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Noda’r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pontydd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fap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a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dechrau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deall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eu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pwysigrwydd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gyfer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cludiant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a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masnach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50000"/>
          <a:stretch/>
        </p:blipFill>
        <p:spPr>
          <a:xfrm>
            <a:off x="11534787" y="663026"/>
            <a:ext cx="111759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747140" y="633966"/>
            <a:ext cx="2862362" cy="68870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7407" y="2288173"/>
            <a:ext cx="4719181" cy="40081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10499" y="2812353"/>
            <a:ext cx="333183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Meini</a:t>
            </a:r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Prawf</a:t>
            </a:r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3200" dirty="0" err="1">
                <a:solidFill>
                  <a:srgbClr val="4E6A84"/>
                </a:solidFill>
                <a:latin typeface="Fredoka One" panose="020B0604020202020204" charset="0"/>
              </a:rPr>
              <a:t>Llwyddiant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algn="ctr"/>
            <a:endParaRPr lang="en-GB" sz="16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Defnyddia’r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map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leoli’r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pontydd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rhwng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cymunedau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endParaRPr lang="en-GB" sz="16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Chwilia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am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luniau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dulliau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amrywiol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groesi’r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afon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Dyfrdwy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chamlas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Llangollen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Nyffryn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Dyfrdwy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857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297680"/>
            <a:ext cx="12192001" cy="25603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579789" y="1502096"/>
            <a:ext cx="506917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sgrin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fawr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edrychwch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fap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o’r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Afon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Dyfrdwy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Gorwen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ffordd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yr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A483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ychydig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hwnt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i’r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Waun</a:t>
            </a:r>
            <a:r>
              <a:rPr lang="en-GB" sz="2400" b="1" kern="100" dirty="0" smtClean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endParaRPr lang="en-GB" sz="2400" b="1" kern="100" dirty="0">
              <a:solidFill>
                <a:srgbClr val="4E6A84"/>
              </a:solidFill>
              <a:latin typeface="Quicksand" panose="020B0604020202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kern="100" dirty="0" smtClean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Faint 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bontydd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sy’n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ei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chroesi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kern="100" dirty="0" smtClean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yw’r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plant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yn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gallu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enwi’r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pontydd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kern="100" dirty="0" err="1" smtClean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Ydyn</a:t>
            </a:r>
            <a:r>
              <a:rPr lang="en-GB" sz="2000" kern="100" dirty="0" smtClean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nhw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wedi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croesi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unrhyw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un </a:t>
            </a:r>
            <a:r>
              <a:rPr lang="en-GB" sz="2000" kern="100" dirty="0" err="1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ohonynt</a:t>
            </a:r>
            <a:r>
              <a:rPr lang="en-GB" sz="20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6" name="Picture 5"/>
          <p:cNvPicPr preferRelativeResize="0"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8" t="41168" r="23822" b="1042"/>
          <a:stretch/>
        </p:blipFill>
        <p:spPr>
          <a:xfrm>
            <a:off x="5941341" y="458795"/>
            <a:ext cx="5742896" cy="6028128"/>
          </a:xfrm>
          <a:prstGeom prst="round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342320"/>
            <a:ext cx="111906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err="1">
                <a:solidFill>
                  <a:srgbClr val="4E6A84"/>
                </a:solidFill>
                <a:latin typeface="Fredoka One" panose="02000000000000000000" pitchFamily="2" charset="77"/>
              </a:rPr>
              <a:t>Croesi’r</a:t>
            </a:r>
            <a:r>
              <a:rPr lang="en-GB" sz="44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400" dirty="0" err="1">
                <a:solidFill>
                  <a:srgbClr val="4E6A84"/>
                </a:solidFill>
                <a:latin typeface="Fredoka One" panose="02000000000000000000" pitchFamily="2" charset="77"/>
              </a:rPr>
              <a:t>Ddyfrdwy</a:t>
            </a:r>
            <a:endParaRPr lang="en-US" sz="44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11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8466057" y="1997257"/>
            <a:ext cx="3359477" cy="707463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Afon </a:t>
            </a:r>
            <a:r>
              <a:rPr lang="en-GB" sz="2800" dirty="0" err="1" smtClean="0">
                <a:solidFill>
                  <a:srgbClr val="4E6A84"/>
                </a:solidFill>
                <a:latin typeface="Fredoka One" panose="020B0604020202020204" charset="0"/>
              </a:rPr>
              <a:t>Dyfrdwy</a:t>
            </a:r>
            <a:endParaRPr lang="en-GB" sz="2800" b="1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9349567" y="2563874"/>
            <a:ext cx="485314" cy="2394206"/>
          </a:xfrm>
          <a:prstGeom prst="straightConnector1">
            <a:avLst/>
          </a:prstGeom>
          <a:ln w="76200">
            <a:solidFill>
              <a:srgbClr val="FFD96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67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75" r="11731"/>
          <a:stretch/>
        </p:blipFill>
        <p:spPr>
          <a:xfrm>
            <a:off x="-21265" y="2446901"/>
            <a:ext cx="12269972" cy="441758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41739" y="361415"/>
            <a:ext cx="6247480" cy="6007488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4269BD1A-8DCD-5348-872F-FA9FF1BA2BF6}"/>
              </a:ext>
            </a:extLst>
          </p:cNvPr>
          <p:cNvGrpSpPr/>
          <p:nvPr/>
        </p:nvGrpSpPr>
        <p:grpSpPr>
          <a:xfrm>
            <a:off x="797388" y="213360"/>
            <a:ext cx="4902372" cy="7632525"/>
            <a:chOff x="6225990" y="1164423"/>
            <a:chExt cx="5509044" cy="6593404"/>
          </a:xfrm>
        </p:grpSpPr>
        <p:pic>
          <p:nvPicPr>
            <p:cNvPr id="28" name="Graphic 15">
              <a:extLst>
                <a:ext uri="{FF2B5EF4-FFF2-40B4-BE49-F238E27FC236}">
                  <a16:creationId xmlns:a16="http://schemas.microsoft.com/office/drawing/2014/main" id="{6212A04D-3FC7-6E40-AA1A-1C4910D08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6225990" y="1164423"/>
              <a:ext cx="5509044" cy="6593404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C22E842-CB59-0643-92ED-790C32F48A01}"/>
                </a:ext>
              </a:extLst>
            </p:cNvPr>
            <p:cNvSpPr txBox="1"/>
            <p:nvPr/>
          </p:nvSpPr>
          <p:spPr>
            <a:xfrm>
              <a:off x="6893708" y="1919951"/>
              <a:ext cx="4190541" cy="3602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 err="1" smtClean="0">
                  <a:solidFill>
                    <a:schemeClr val="bg1"/>
                  </a:solidFill>
                  <a:latin typeface="Fredoka One" panose="02000000000000000000" pitchFamily="2" charset="77"/>
                </a:rPr>
                <a:t>Tasg</a:t>
              </a:r>
              <a:endParaRPr lang="en-GB" sz="4000" dirty="0">
                <a:solidFill>
                  <a:schemeClr val="bg1"/>
                </a:solidFill>
                <a:latin typeface="Fredoka One" panose="02000000000000000000" pitchFamily="2" charset="77"/>
              </a:endParaRPr>
            </a:p>
            <a:p>
              <a:endParaRPr lang="en-GB" sz="900" dirty="0">
                <a:solidFill>
                  <a:schemeClr val="bg1"/>
                </a:solidFill>
                <a:latin typeface="Delius" panose="02000603000000000000" pitchFamily="2" charset="0"/>
              </a:endParaRPr>
            </a:p>
            <a:p>
              <a:pPr>
                <a:spcAft>
                  <a:spcPts val="0"/>
                </a:spcAft>
              </a:pP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Mewn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grwpiau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o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dri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defnyddiwch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y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rhyngrwyd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ddod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o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hyd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luniau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o’r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pontydd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canlynol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a’u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harbed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a’u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rhoi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mewn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dogfen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PowerPoint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gydag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enw’r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bont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ar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bob </a:t>
              </a:r>
              <a:r>
                <a:rPr lang="en-GB" sz="2200" kern="100" dirty="0" err="1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sleid</a:t>
              </a:r>
              <a:r>
                <a:rPr lang="en-GB" sz="2200" kern="100" dirty="0" smtClean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sz="2200" dirty="0" smtClean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</p:grpSp>
      <p:sp>
        <p:nvSpPr>
          <p:cNvPr id="6" name="Rectangle 5"/>
          <p:cNvSpPr/>
          <p:nvPr/>
        </p:nvSpPr>
        <p:spPr>
          <a:xfrm>
            <a:off x="6117476" y="6171071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000" dirty="0"/>
          </a:p>
        </p:txBody>
      </p:sp>
      <p:sp>
        <p:nvSpPr>
          <p:cNvPr id="25" name="Rectangle 24"/>
          <p:cNvSpPr/>
          <p:nvPr/>
        </p:nvSpPr>
        <p:spPr>
          <a:xfrm>
            <a:off x="6551365" y="1103001"/>
            <a:ext cx="42241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 err="1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Dyfrbont</a:t>
            </a:r>
            <a:r>
              <a:rPr lang="en-GB" sz="2400" kern="100" dirty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Pontcysyllte </a:t>
            </a:r>
            <a:r>
              <a:rPr lang="en-GB" sz="2400" kern="100" dirty="0" err="1" smtClean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Dyfrbont</a:t>
            </a:r>
            <a:r>
              <a:rPr lang="en-GB" sz="2400" kern="100" dirty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 Waun </a:t>
            </a: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 err="1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Traphont</a:t>
            </a:r>
            <a:r>
              <a:rPr lang="en-GB" sz="2400" kern="100" dirty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GB" sz="2400" kern="100" dirty="0" smtClean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Waun</a:t>
            </a: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 err="1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Traphont</a:t>
            </a:r>
            <a:r>
              <a:rPr lang="en-GB" sz="2400" kern="100" dirty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kern="100" dirty="0" smtClean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Cefn</a:t>
            </a: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Pont </a:t>
            </a:r>
            <a:r>
              <a:rPr lang="en-GB" sz="2400" kern="100" dirty="0" smtClean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Llangollen</a:t>
            </a: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GB" sz="2400" kern="100" dirty="0" err="1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Bont</a:t>
            </a:r>
            <a:r>
              <a:rPr lang="en-GB" sz="2400" kern="100" dirty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kern="100" dirty="0" err="1" smtClean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Gadwyn</a:t>
            </a:r>
            <a:endParaRPr lang="en-GB" sz="2400" kern="100" dirty="0" smtClean="0">
              <a:solidFill>
                <a:srgbClr val="D78643"/>
              </a:solidFill>
              <a:latin typeface="Fredoka One" panose="020B0604020202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Pont </a:t>
            </a:r>
            <a:r>
              <a:rPr lang="en-GB" sz="2400" kern="100" dirty="0" smtClean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Corwen</a:t>
            </a: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 err="1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Pontydd</a:t>
            </a:r>
            <a:r>
              <a:rPr lang="en-GB" sz="2400" kern="100" dirty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kern="100" dirty="0" err="1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Camlas</a:t>
            </a:r>
            <a:r>
              <a:rPr lang="en-GB" sz="2400" kern="100" dirty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kern="100" dirty="0" smtClean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Llangollen</a:t>
            </a:r>
            <a:endParaRPr lang="en-GB" sz="2400" kern="100" dirty="0">
              <a:solidFill>
                <a:srgbClr val="D78643"/>
              </a:solidFill>
              <a:latin typeface="Fredoka One" panose="020B0604020202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72" b="92289" l="9983" r="899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960" y="807289"/>
            <a:ext cx="4883986" cy="6727982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065663" y="4520431"/>
            <a:ext cx="4146417" cy="1778599"/>
            <a:chOff x="347300" y="1534077"/>
            <a:chExt cx="4417335" cy="1894809"/>
          </a:xfrm>
          <a:solidFill>
            <a:srgbClr val="4E6A84"/>
          </a:solidFill>
        </p:grpSpPr>
        <p:sp>
          <p:nvSpPr>
            <p:cNvPr id="18" name="tab">
              <a:hlinkClick r:id="rId1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10800000">
              <a:off x="732297" y="1975909"/>
              <a:ext cx="4032338" cy="1452977"/>
            </a:xfrm>
            <a:prstGeom prst="roundRect">
              <a:avLst>
                <a:gd name="adj" fmla="val 3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9AB8DE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>
              <a:off x="867314" y="2306033"/>
              <a:ext cx="3762304" cy="8852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err="1" smtClean="0">
                  <a:solidFill>
                    <a:srgbClr val="FFFFFF"/>
                  </a:solidFill>
                  <a:latin typeface="Fredoka One" panose="020B0604020202020204" charset="0"/>
                </a:rPr>
                <a:t>Pontcysllte</a:t>
              </a:r>
              <a:r>
                <a:rPr lang="en-GB" sz="2400" dirty="0" smtClean="0">
                  <a:solidFill>
                    <a:srgbClr val="FFFFFF"/>
                  </a:solidFill>
                  <a:latin typeface="Fredoka One" panose="020B0604020202020204" charset="0"/>
                </a:rPr>
                <a:t> Aqueduct</a:t>
              </a:r>
            </a:p>
            <a:p>
              <a:pPr algn="ctr"/>
              <a:r>
                <a:rPr lang="en-GB" sz="2400" dirty="0" smtClean="0">
                  <a:solidFill>
                    <a:srgbClr val="FFFFFF"/>
                  </a:solidFill>
                  <a:latin typeface="Quicksand" pitchFamily="2" charset="77"/>
                </a:rPr>
                <a:t>Bridges</a:t>
              </a:r>
              <a:endParaRPr lang="en-US" sz="2400" dirty="0">
                <a:solidFill>
                  <a:srgbClr val="FFFFFF"/>
                </a:solidFill>
                <a:latin typeface="Quicksand" pitchFamily="2" charset="77"/>
              </a:endParaRPr>
            </a:p>
          </p:txBody>
        </p:sp>
        <p:sp>
          <p:nvSpPr>
            <p:cNvPr id="23" name="tab"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9865933">
              <a:off x="397273" y="1534077"/>
              <a:ext cx="2115921" cy="662833"/>
            </a:xfrm>
            <a:prstGeom prst="roundRect">
              <a:avLst>
                <a:gd name="adj" fmla="val 33750"/>
              </a:avLst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9AB8DE"/>
                </a:solidFill>
              </a:endParaRPr>
            </a:p>
          </p:txBody>
        </p:sp>
        <p:sp>
          <p:nvSpPr>
            <p:cNvPr id="26" name="TextBox 25">
              <a:hlinkClick r:id="rId12"/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 rot="20672902">
              <a:off x="347300" y="1618503"/>
              <a:ext cx="2165427" cy="49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err="1" smtClean="0">
                  <a:solidFill>
                    <a:srgbClr val="4E6A84"/>
                  </a:solidFill>
                  <a:latin typeface="Fredoka One" panose="020B0604020202020204" charset="0"/>
                </a:rPr>
                <a:t>Linc</a:t>
              </a:r>
              <a:endParaRPr lang="en-US" sz="2400" dirty="0">
                <a:solidFill>
                  <a:srgbClr val="4E6A84"/>
                </a:solidFill>
                <a:latin typeface="Quicksand" pitchFamily="2" charset="77"/>
              </a:endParaRPr>
            </a:p>
          </p:txBody>
        </p:sp>
      </p:grpSp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C67B7247-FAC1-D34E-9690-EAAE46F8058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1065" y="5866883"/>
            <a:ext cx="571015" cy="80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10995</TotalTime>
  <Words>169</Words>
  <Application>Microsoft Office PowerPoint</Application>
  <PresentationFormat>Widescreen</PresentationFormat>
  <Paragraphs>37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Quicksand</vt:lpstr>
      <vt:lpstr>Times New Roman</vt:lpstr>
      <vt:lpstr>Fredoka One</vt:lpstr>
      <vt:lpstr>Delius</vt:lpstr>
      <vt:lpstr>Arial</vt:lpstr>
      <vt:lpstr>Calibri Light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301</cp:revision>
  <dcterms:created xsi:type="dcterms:W3CDTF">2021-04-09T09:19:43Z</dcterms:created>
  <dcterms:modified xsi:type="dcterms:W3CDTF">2025-01-21T12:18:48Z</dcterms:modified>
</cp:coreProperties>
</file>