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"/>
  </p:notesMasterIdLst>
  <p:sldIdLst>
    <p:sldId id="332" r:id="rId2"/>
    <p:sldId id="333" r:id="rId3"/>
    <p:sldId id="320" r:id="rId4"/>
    <p:sldId id="330" r:id="rId5"/>
  </p:sldIdLst>
  <p:sldSz cx="12192000" cy="6858000"/>
  <p:notesSz cx="6858000" cy="9144000"/>
  <p:embeddedFontLst>
    <p:embeddedFont>
      <p:font typeface="Fredoka One" panose="020B0604020202020204" charset="0"/>
      <p:regular r:id="rId7"/>
    </p:embeddedFont>
    <p:embeddedFont>
      <p:font typeface="Delius" panose="020B0604020202020204" charset="0"/>
      <p:regular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Quicksan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A84"/>
    <a:srgbClr val="FFD966"/>
    <a:srgbClr val="FFFFFF"/>
    <a:srgbClr val="D78643"/>
    <a:srgbClr val="9FB7DB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1241" autoAdjust="0"/>
  </p:normalViewPr>
  <p:slideViewPr>
    <p:cSldViewPr snapToGrid="0" snapToObjects="1">
      <p:cViewPr varScale="1">
        <p:scale>
          <a:sx n="63" d="100"/>
          <a:sy n="63" d="100"/>
        </p:scale>
        <p:origin x="7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57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3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 smtClean="0">
                <a:solidFill>
                  <a:srgbClr val="FFFFFF"/>
                </a:solidFill>
                <a:latin typeface="Quicksand" panose="020B0604020202020204" charset="0"/>
              </a:rPr>
              <a:t>Share with the class to find out what pupil’s prior knowledge 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D0B7-899F-5F4F-9C5B-B2EB92D1A9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56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725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youtube.com/watch?v=E8K0OIemEFY" TargetMode="Externa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3" Type="http://schemas.openxmlformats.org/officeDocument/2006/relationships/image" Target="../media/image1.emf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11" Type="http://schemas.openxmlformats.org/officeDocument/2006/relationships/hyperlink" Target="https://www.youtube.com/watch?v=ehX7gKaAL74" TargetMode="External"/><Relationship Id="rId10" Type="http://schemas.openxmlformats.org/officeDocument/2006/relationships/hyperlink" Target="https://www.pontcysyllte-aqueduct.co.uk/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3210" y="5019872"/>
            <a:ext cx="12195210" cy="32578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22501" y="2594451"/>
            <a:ext cx="867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Pecyn</a:t>
            </a:r>
            <a:r>
              <a:rPr lang="en-GB" sz="2400" b="1" dirty="0">
                <a:solidFill>
                  <a:srgbClr val="4E6A84"/>
                </a:solidFill>
                <a:latin typeface="Fredoka One" panose="02000000000000000000" pitchFamily="2" charset="77"/>
              </a:rPr>
              <a:t> Dawns </a:t>
            </a:r>
            <a:r>
              <a:rPr lang="en-GB" sz="24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Dyffryn</a:t>
            </a:r>
            <a:r>
              <a:rPr lang="en-GB" sz="2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endParaRPr lang="en-GB" sz="2400" b="1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" r="17980"/>
          <a:stretch/>
        </p:blipFill>
        <p:spPr>
          <a:xfrm>
            <a:off x="5486400" y="562261"/>
            <a:ext cx="6126748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22501" y="3170044"/>
            <a:ext cx="11190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Wythnos</a:t>
            </a:r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5: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0742" y="3859801"/>
            <a:ext cx="49261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3000" b="1" dirty="0" smtClean="0">
              <a:solidFill>
                <a:srgbClr val="D78643"/>
              </a:solidFill>
              <a:latin typeface="Fredoka One" panose="02000000000000000000" pitchFamily="2" charset="77"/>
            </a:endParaRPr>
          </a:p>
          <a:p>
            <a:r>
              <a:rPr lang="en-GB" sz="3000" b="1" dirty="0" err="1" smtClean="0">
                <a:solidFill>
                  <a:srgbClr val="D78643"/>
                </a:solidFill>
                <a:latin typeface="Fredoka One" panose="02000000000000000000" pitchFamily="2" charset="77"/>
              </a:rPr>
              <a:t>Dyfrbont</a:t>
            </a:r>
            <a:r>
              <a:rPr lang="en-GB" sz="3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 a </a:t>
            </a:r>
            <a:r>
              <a:rPr lang="en-GB" sz="3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Thwnneli</a:t>
            </a:r>
            <a:r>
              <a:rPr lang="en-GB" sz="3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3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Treftadaeth</a:t>
            </a:r>
            <a:r>
              <a:rPr lang="en-GB" sz="3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3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Adeiledig</a:t>
            </a:r>
            <a:endParaRPr lang="en-US" sz="3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5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433760"/>
            <a:ext cx="11190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Dyfrbont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a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Thwnneli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–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Gwers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Dosbarth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9" y="2514296"/>
              <a:ext cx="3413252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Amcanion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Dysgu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: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lvl="0"/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Deall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beth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yw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traphont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ddŵr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beth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sy’n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arbennig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am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Draphont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Ddŵr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Pontcysyllte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  <a:endParaRPr lang="en-GB" sz="3200" dirty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5" y="2218902"/>
            <a:ext cx="4719181" cy="437493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02670" y="2652841"/>
            <a:ext cx="3549206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Meini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Prawf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Llwyddiant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lvl="0" algn="ctr"/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Gwna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restr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ffeithiau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ymwneud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Thraphontydd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Dŵr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Pontcysyllte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Waun.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Gyda’r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rhestr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defnyddia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god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lliw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ddangos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gwybodaeth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flaenorol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gwybodaeth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newydd.</a:t>
            </a:r>
          </a:p>
        </p:txBody>
      </p:sp>
    </p:spTree>
    <p:extLst>
      <p:ext uri="{BB962C8B-B14F-4D97-AF65-F5344CB8AC3E}">
        <p14:creationId xmlns:p14="http://schemas.microsoft.com/office/powerpoint/2010/main" val="131857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07840"/>
            <a:ext cx="12192000" cy="2550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702278" y="1536816"/>
            <a:ext cx="48988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Gyda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phartner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trafodwch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ddau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gwestiwn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4E6A84"/>
                </a:solidFill>
                <a:latin typeface="Quicksand" panose="020B0604020202020204" charset="0"/>
              </a:rPr>
              <a:t>hwn</a:t>
            </a:r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:</a:t>
            </a:r>
          </a:p>
          <a:p>
            <a:endParaRPr lang="en-GB" sz="24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Beth </a:t>
            </a:r>
            <a:r>
              <a:rPr lang="en-GB" sz="2800" dirty="0" err="1">
                <a:solidFill>
                  <a:srgbClr val="4E6A84"/>
                </a:solidFill>
                <a:latin typeface="Fredoka One" panose="020B0604020202020204" charset="0"/>
              </a:rPr>
              <a:t>yw</a:t>
            </a:r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800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dyfrbont</a:t>
            </a:r>
            <a:r>
              <a:rPr lang="en-GB" sz="28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?</a:t>
            </a:r>
            <a:endParaRPr lang="en-GB" sz="2800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Beth </a:t>
            </a:r>
            <a:r>
              <a:rPr lang="en-GB" sz="2800" dirty="0" err="1">
                <a:solidFill>
                  <a:srgbClr val="4E6A84"/>
                </a:solidFill>
                <a:latin typeface="Fredoka One" panose="020B0604020202020204" charset="0"/>
              </a:rPr>
              <a:t>yw</a:t>
            </a:r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Fredoka One" panose="020B0604020202020204" charset="0"/>
              </a:rPr>
              <a:t>traphont</a:t>
            </a:r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?</a:t>
            </a:r>
            <a:endParaRPr lang="en-GB" sz="2800" dirty="0" smtClean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Dyfrbont</a:t>
            </a:r>
            <a:r>
              <a:rPr lang="en-GB" sz="44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400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neu</a:t>
            </a:r>
            <a:r>
              <a:rPr lang="en-GB" sz="44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400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Draphont</a:t>
            </a:r>
            <a:r>
              <a:rPr lang="en-GB" sz="4400" dirty="0">
                <a:solidFill>
                  <a:srgbClr val="4E6A84"/>
                </a:solidFill>
                <a:latin typeface="Fredoka One" panose="02000000000000000000" pitchFamily="2" charset="77"/>
              </a:rPr>
              <a:t>?</a:t>
            </a:r>
            <a:endParaRPr lang="en-US" sz="44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r="4911"/>
          <a:stretch/>
        </p:blipFill>
        <p:spPr>
          <a:xfrm>
            <a:off x="6305566" y="1360968"/>
            <a:ext cx="5338693" cy="4876452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636075" y="4294096"/>
            <a:ext cx="4582604" cy="2122432"/>
            <a:chOff x="6623875" y="1218471"/>
            <a:chExt cx="4582604" cy="2122432"/>
          </a:xfrm>
        </p:grpSpPr>
        <p:sp>
          <p:nvSpPr>
            <p:cNvPr id="15" name="tab">
              <a:hlinkClick r:id="rId5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7012262" y="1555144"/>
              <a:ext cx="4194217" cy="1785759"/>
            </a:xfrm>
            <a:prstGeom prst="roundRect">
              <a:avLst>
                <a:gd name="adj" fmla="val 33750"/>
              </a:avLst>
            </a:prstGeom>
            <a:solidFill>
              <a:srgbClr val="D786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12" name="tab"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9865933">
              <a:off x="6623875" y="1218471"/>
              <a:ext cx="2628036" cy="622181"/>
            </a:xfrm>
            <a:prstGeom prst="roundRect">
              <a:avLst>
                <a:gd name="adj" fmla="val 33750"/>
              </a:avLst>
            </a:prstGeom>
            <a:solidFill>
              <a:srgbClr val="4E6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 rot="20672902">
              <a:off x="6656099" y="1298949"/>
              <a:ext cx="24722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Gwylia’r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Fredoka One" panose="020B0604020202020204" charset="0"/>
                </a:rPr>
                <a:t>ffilm</a:t>
              </a:r>
              <a:endParaRPr lang="en-US" sz="2400" dirty="0">
                <a:solidFill>
                  <a:srgbClr val="FFFFFF"/>
                </a:solidFill>
                <a:latin typeface="Quicksand" pitchFamily="2" charset="7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>
              <a:off x="7433123" y="1967372"/>
              <a:ext cx="345301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 err="1">
                  <a:solidFill>
                    <a:srgbClr val="FFFFFF"/>
                  </a:solidFill>
                  <a:latin typeface="Quicksand" panose="020B0604020202020204" charset="0"/>
                </a:rPr>
                <a:t>Diwrnod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rgbClr val="FFFFFF"/>
                  </a:solidFill>
                  <a:latin typeface="Quicksand" panose="020B0604020202020204" charset="0"/>
                </a:rPr>
                <a:t>ym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rgbClr val="FFFFFF"/>
                  </a:solidFill>
                  <a:latin typeface="Quicksand" panose="020B0604020202020204" charset="0"/>
                </a:rPr>
                <a:t>Mywyd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rgbClr val="FFFFFF"/>
                  </a:solidFill>
                  <a:latin typeface="Quicksand" panose="020B0604020202020204" charset="0"/>
                </a:rPr>
                <a:t>Safle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rgbClr val="FFFFFF"/>
                  </a:solidFill>
                  <a:latin typeface="Quicksand" panose="020B0604020202020204" charset="0"/>
                </a:rPr>
                <a:t>Treftadaeth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2000" b="1" dirty="0" err="1">
                  <a:solidFill>
                    <a:srgbClr val="FFFFFF"/>
                  </a:solidFill>
                  <a:latin typeface="Quicksand" panose="020B0604020202020204" charset="0"/>
                </a:rPr>
                <a:t>Byd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Dyfrbont</a:t>
              </a:r>
              <a:r>
                <a:rPr lang="en-GB" sz="2000" b="1" dirty="0" smtClean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sz="2000" b="1" dirty="0" err="1">
                  <a:solidFill>
                    <a:srgbClr val="FFFFFF"/>
                  </a:solidFill>
                  <a:latin typeface="Quicksand" panose="020B0604020202020204" charset="0"/>
                </a:rPr>
                <a:t>Chamlas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b="1" dirty="0" err="1">
                  <a:solidFill>
                    <a:srgbClr val="FFFFFF"/>
                  </a:solidFill>
                  <a:latin typeface="Quicksand" panose="020B0604020202020204" charset="0"/>
                </a:rPr>
                <a:t>Pontcysyllte</a:t>
              </a:r>
              <a:endParaRPr lang="en-US" sz="2000" b="1" dirty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6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75" r="11731"/>
          <a:stretch/>
        </p:blipFill>
        <p:spPr>
          <a:xfrm>
            <a:off x="-21265" y="2436741"/>
            <a:ext cx="12269972" cy="4417584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797388" y="746329"/>
            <a:ext cx="4902372" cy="7038596"/>
            <a:chOff x="6225990" y="1624830"/>
            <a:chExt cx="5509044" cy="6080335"/>
          </a:xfrm>
        </p:grpSpPr>
        <p:pic>
          <p:nvPicPr>
            <p:cNvPr id="28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6225990" y="1624830"/>
              <a:ext cx="5509044" cy="6080335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6885241" y="2292066"/>
              <a:ext cx="4361844" cy="4745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 err="1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Tasg</a:t>
              </a:r>
              <a:endParaRPr lang="en-GB" sz="4000" dirty="0">
                <a:solidFill>
                  <a:schemeClr val="bg1"/>
                </a:solidFill>
                <a:latin typeface="Fredoka One" panose="02000000000000000000" pitchFamily="2" charset="77"/>
              </a:endParaRPr>
            </a:p>
            <a:p>
              <a:endParaRPr lang="en-GB" sz="900" dirty="0">
                <a:solidFill>
                  <a:schemeClr val="bg1"/>
                </a:solidFill>
                <a:latin typeface="Delius" panose="02000603000000000000" pitchFamily="2" charset="0"/>
              </a:endParaRPr>
            </a:p>
            <a:p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Mewn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dogfen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Word,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teipia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gynifer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ffeithiau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ag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wyt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ti’n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gallu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am </a:t>
              </a:r>
              <a:r>
                <a:rPr lang="en-GB" sz="2000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Dyfrbont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Pontcysyllte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a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Thraphont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Ddŵr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Y Waun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mewn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10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munud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  <a:endParaRPr lang="en-GB" sz="2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Defnyddia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2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liw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gwahanol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:</a:t>
              </a:r>
            </a:p>
            <a:p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un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gyfer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ffeithiau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rwyt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ti’n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gwybod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amdanynt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barod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ac un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arall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gyfer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gwybodaeth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newydd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rwyt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ti’n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dod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hyd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iddi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y </a:t>
              </a:r>
              <a:r>
                <a:rPr lang="en-GB" sz="2000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rhyngrwyd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200" dirty="0" smtClean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5954427" y="6292992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0" t="7674"/>
          <a:stretch/>
        </p:blipFill>
        <p:spPr>
          <a:xfrm>
            <a:off x="6466890" y="2976839"/>
            <a:ext cx="5092936" cy="3452767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sp>
        <p:nvSpPr>
          <p:cNvPr id="18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6669324" y="892750"/>
            <a:ext cx="4688068" cy="2267589"/>
          </a:xfrm>
          <a:prstGeom prst="roundRect">
            <a:avLst>
              <a:gd name="adj" fmla="val 33750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9AB8DE"/>
              </a:solidFill>
            </a:endParaRPr>
          </a:p>
        </p:txBody>
      </p:sp>
      <p:sp>
        <p:nvSpPr>
          <p:cNvPr id="22" name="TextBox 21">
            <a:hlinkClick r:id="rId10"/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7030472" y="1378115"/>
            <a:ext cx="3971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solidFill>
                  <a:srgbClr val="FFFFFF"/>
                </a:solidFill>
                <a:latin typeface="Fredoka One" panose="020B0604020202020204" charset="0"/>
              </a:rPr>
              <a:t>Gwefan</a:t>
            </a:r>
            <a:r>
              <a:rPr lang="en-GB" sz="2400" dirty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400" dirty="0" err="1" smtClean="0">
                <a:solidFill>
                  <a:srgbClr val="FFFFFF"/>
                </a:solidFill>
                <a:latin typeface="Fredoka One" panose="020B0604020202020204" charset="0"/>
              </a:rPr>
              <a:t>Dyfrbont</a:t>
            </a:r>
            <a:r>
              <a:rPr lang="en-GB" sz="2400" dirty="0" smtClean="0">
                <a:solidFill>
                  <a:srgbClr val="FFFFFF"/>
                </a:solidFill>
                <a:latin typeface="Fredoka One" panose="020B0604020202020204" charset="0"/>
              </a:rPr>
              <a:t> </a:t>
            </a:r>
            <a:r>
              <a:rPr lang="en-GB" sz="2400" dirty="0" err="1" smtClean="0">
                <a:solidFill>
                  <a:srgbClr val="FFFFFF"/>
                </a:solidFill>
                <a:latin typeface="Fredoka One" panose="020B0604020202020204" charset="0"/>
              </a:rPr>
              <a:t>Pontcysyllte</a:t>
            </a:r>
            <a:endParaRPr lang="en-GB" sz="2400" dirty="0" smtClean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23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6360346" y="550539"/>
            <a:ext cx="2326233" cy="751256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9AB8DE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6493007" y="718273"/>
            <a:ext cx="2032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 smtClean="0">
                <a:solidFill>
                  <a:srgbClr val="4E6A84"/>
                </a:solidFill>
                <a:latin typeface="Fredoka One" panose="020B0604020202020204" charset="0"/>
              </a:rPr>
              <a:t>Linc</a:t>
            </a:r>
            <a:endParaRPr lang="en-US" sz="2400" dirty="0">
              <a:solidFill>
                <a:srgbClr val="4E6A84"/>
              </a:solidFill>
              <a:latin typeface="Quicksand" pitchFamily="2" charset="77"/>
            </a:endParaRPr>
          </a:p>
        </p:txBody>
      </p:sp>
      <p:sp>
        <p:nvSpPr>
          <p:cNvPr id="15" name="TextBox 14">
            <a:hlinkClick r:id="rId11"/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6943118" y="2269419"/>
            <a:ext cx="4164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solidFill>
                  <a:srgbClr val="FFD966"/>
                </a:solidFill>
                <a:latin typeface="Fredoka One" panose="020B0604020202020204" charset="0"/>
              </a:rPr>
              <a:t>Ffilm</a:t>
            </a:r>
            <a:r>
              <a:rPr lang="en-GB" sz="2400" dirty="0">
                <a:solidFill>
                  <a:srgbClr val="FFD966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FFD966"/>
                </a:solidFill>
                <a:latin typeface="Fredoka One" panose="020B0604020202020204" charset="0"/>
              </a:rPr>
              <a:t>Glandŵr</a:t>
            </a:r>
            <a:r>
              <a:rPr lang="en-GB" sz="2400" dirty="0">
                <a:solidFill>
                  <a:srgbClr val="FFD966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FFD966"/>
                </a:solidFill>
                <a:latin typeface="Fredoka One" panose="020B0604020202020204" charset="0"/>
              </a:rPr>
              <a:t>Cymru</a:t>
            </a:r>
            <a:endParaRPr lang="en-GB" sz="2400" dirty="0" smtClean="0">
              <a:solidFill>
                <a:srgbClr val="FFD966"/>
              </a:solidFill>
              <a:latin typeface="Fredoka One" panose="020B0604020202020204" charset="0"/>
            </a:endParaRPr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7870" y="2793892"/>
            <a:ext cx="571015" cy="80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9754</TotalTime>
  <Words>178</Words>
  <Application>Microsoft Office PowerPoint</Application>
  <PresentationFormat>Widescreen</PresentationFormat>
  <Paragraphs>35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Fredoka One</vt:lpstr>
      <vt:lpstr>Delius</vt:lpstr>
      <vt:lpstr>Arial</vt:lpstr>
      <vt:lpstr>Calibri Light</vt:lpstr>
      <vt:lpstr>Calibri</vt:lpstr>
      <vt:lpstr>Quicksand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297</cp:revision>
  <dcterms:created xsi:type="dcterms:W3CDTF">2021-04-09T09:19:43Z</dcterms:created>
  <dcterms:modified xsi:type="dcterms:W3CDTF">2025-01-15T19:09:24Z</dcterms:modified>
</cp:coreProperties>
</file>