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9"/>
  </p:notesMasterIdLst>
  <p:sldIdLst>
    <p:sldId id="328" r:id="rId2"/>
    <p:sldId id="329" r:id="rId3"/>
    <p:sldId id="272" r:id="rId4"/>
    <p:sldId id="332" r:id="rId5"/>
    <p:sldId id="333" r:id="rId6"/>
    <p:sldId id="334" r:id="rId7"/>
    <p:sldId id="320" r:id="rId8"/>
  </p:sldIdLst>
  <p:sldSz cx="12192000" cy="6858000"/>
  <p:notesSz cx="6858000" cy="9144000"/>
  <p:embeddedFontLst>
    <p:embeddedFont>
      <p:font typeface="Arial Rounded MT Bold" panose="020F0704030504030204" pitchFamily="34" charset="0"/>
      <p:regular r:id="rId10"/>
    </p:embeddedFont>
    <p:embeddedFont>
      <p:font typeface="Fredoka One" panose="020B0604020202020204" charset="0"/>
      <p:regular r:id="rId11"/>
    </p:embeddedFont>
    <p:embeddedFont>
      <p:font typeface="Calibri Light" panose="020F0302020204030204" pitchFamily="34" charset="0"/>
      <p:regular r:id="rId12"/>
      <p: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Quicksand" panose="020B0604020202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6A84"/>
    <a:srgbClr val="FFD966"/>
    <a:srgbClr val="FFFFFF"/>
    <a:srgbClr val="BAE5EF"/>
    <a:srgbClr val="E99CC4"/>
    <a:srgbClr val="D78643"/>
    <a:srgbClr val="F0F4FA"/>
    <a:srgbClr val="E6ECF6"/>
    <a:srgbClr val="9FB7DB"/>
    <a:srgbClr val="DD3B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3979" autoAdjust="0"/>
  </p:normalViewPr>
  <p:slideViewPr>
    <p:cSldViewPr snapToGrid="0" snapToObjects="1">
      <p:cViewPr varScale="1">
        <p:scale>
          <a:sx n="66" d="100"/>
          <a:sy n="66" d="100"/>
        </p:scale>
        <p:origin x="115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22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103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Find out what pupils already know about rivers, ask open-ended questions such as: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a river?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you name any rivers in Wales?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40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119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16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275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8D0B7-899F-5F4F-9C5B-B2EB92D1A9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56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9.png"/><Relationship Id="rId5" Type="http://schemas.openxmlformats.org/officeDocument/2006/relationships/image" Target="../media/image16.svg"/><Relationship Id="rId10" Type="http://schemas.openxmlformats.org/officeDocument/2006/relationships/hyperlink" Target="http://www.google.com/maps/d/edit?mid=1hEtK7p-anoUJrxirD9_TMeCDJPMbu98&amp;usp=sharing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canalrivertrust.org.uk/canals-and-rivers" TargetMode="Externa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10" Type="http://schemas.openxmlformats.org/officeDocument/2006/relationships/hyperlink" Target="https://canalrivertrust.org.uk/media/document/RxkKKADx3kJ45A9q7-MzsQ/UW_aVHuOsD7jJ4WSAZLTEidfu3eSZENor8-gUhMbiis/aHR0cHM6Ly9jcnRwcm9kY21zdWtzMDEuYmxvYi5jb3JlLndpbmRvd3MubmV0L2RvY3VtZW50Lw/018f9b5e-56e8-7bcb-8b75-3fcd3c5fd34f.pdf" TargetMode="External"/><Relationship Id="rId4" Type="http://schemas.openxmlformats.org/officeDocument/2006/relationships/image" Target="../media/image14.jpg"/><Relationship Id="rId9" Type="http://schemas.openxmlformats.org/officeDocument/2006/relationships/image" Target="../media/image25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5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hyperlink" Target="https://www.youtube.com/watch?v=zq_1zoCRYPo" TargetMode="External"/><Relationship Id="rId5" Type="http://schemas.openxmlformats.org/officeDocument/2006/relationships/hyperlink" Target="https://www.youtube.com/watch?v=hdkB7tnSH1g" TargetMode="External"/><Relationship Id="rId10" Type="http://schemas.openxmlformats.org/officeDocument/2006/relationships/hyperlink" Target="https://www.youtube.com/watch?v=ehX7gKaAL74" TargetMode="External"/><Relationship Id="rId4" Type="http://schemas.openxmlformats.org/officeDocument/2006/relationships/image" Target="../media/image11.svg"/><Relationship Id="rId9" Type="http://schemas.openxmlformats.org/officeDocument/2006/relationships/hyperlink" Target="https://www.youtube.com/watch?v=XkIqwzEeEE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5063490"/>
            <a:ext cx="12195210" cy="17945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4911" y="527654"/>
            <a:ext cx="6145343" cy="5758743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sp>
        <p:nvSpPr>
          <p:cNvPr id="17" name="Rectangle 16"/>
          <p:cNvSpPr/>
          <p:nvPr/>
        </p:nvSpPr>
        <p:spPr>
          <a:xfrm>
            <a:off x="422501" y="4113663"/>
            <a:ext cx="49261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6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Dyfrffyrdd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74842" y="2664851"/>
            <a:ext cx="867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Pecyn</a:t>
            </a:r>
            <a:r>
              <a:rPr lang="en-GB" sz="2400" b="1" dirty="0">
                <a:solidFill>
                  <a:srgbClr val="4E6A84"/>
                </a:solidFill>
                <a:latin typeface="Fredoka One" panose="02000000000000000000" pitchFamily="2" charset="77"/>
              </a:rPr>
              <a:t> Dawns </a:t>
            </a:r>
            <a:r>
              <a:rPr lang="en-GB" sz="24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Dyffryn</a:t>
            </a:r>
            <a:r>
              <a:rPr lang="en-GB" sz="24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Dyfrdwy</a:t>
            </a:r>
            <a:endParaRPr lang="en-GB" b="1" dirty="0" smtClean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-6624789" y="3234820"/>
            <a:ext cx="111906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0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Wythnos</a:t>
            </a:r>
            <a:r>
              <a:rPr lang="en-GB" sz="6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1: 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8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3" r="19655"/>
          <a:stretch/>
        </p:blipFill>
        <p:spPr>
          <a:xfrm>
            <a:off x="-12700" y="1612899"/>
            <a:ext cx="12217400" cy="52451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342320"/>
            <a:ext cx="111906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Dyfrffyrdd</a:t>
            </a:r>
            <a:r>
              <a:rPr lang="en-GB" sz="44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4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– </a:t>
            </a:r>
            <a:r>
              <a:rPr lang="en-GB" sz="44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Gwers</a:t>
            </a:r>
            <a:r>
              <a:rPr lang="en-GB" sz="44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4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Dosbarth</a:t>
            </a:r>
            <a:endParaRPr lang="en-US" sz="44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4389" y="1612899"/>
            <a:ext cx="4382849" cy="6063479"/>
            <a:chOff x="544389" y="1612899"/>
            <a:chExt cx="4382849" cy="60634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9CA1D72-219E-ED47-88BB-3E2BF625FABD}"/>
                </a:ext>
              </a:extLst>
            </p:cNvPr>
            <p:cNvGrpSpPr/>
            <p:nvPr/>
          </p:nvGrpSpPr>
          <p:grpSpPr>
            <a:xfrm>
              <a:off x="544389" y="1612899"/>
              <a:ext cx="4382849" cy="6063479"/>
              <a:chOff x="2721664" y="1859975"/>
              <a:chExt cx="4831214" cy="6247016"/>
            </a:xfrm>
          </p:grpSpPr>
          <p:pic>
            <p:nvPicPr>
              <p:cNvPr id="26" name="Graphic 5">
                <a:extLst>
                  <a:ext uri="{FF2B5EF4-FFF2-40B4-BE49-F238E27FC236}">
                    <a16:creationId xmlns:a16="http://schemas.microsoft.com/office/drawing/2014/main" id="{3799421E-E306-3142-9973-994441852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879913" y="1859975"/>
                <a:ext cx="4672965" cy="6247016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D2806C9-D67F-3B4F-9BFC-4A281CC6FC1C}"/>
                  </a:ext>
                </a:extLst>
              </p:cNvPr>
              <p:cNvSpPr txBox="1"/>
              <p:nvPr/>
            </p:nvSpPr>
            <p:spPr>
              <a:xfrm>
                <a:off x="2721664" y="2765955"/>
                <a:ext cx="4109762" cy="32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38428" y="2645260"/>
              <a:ext cx="3442343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dirty="0" err="1">
                  <a:solidFill>
                    <a:srgbClr val="FFFFFF"/>
                  </a:solidFill>
                  <a:latin typeface="Fredoka One" panose="020B0604020202020204" charset="0"/>
                </a:rPr>
                <a:t>Amcanion</a:t>
              </a:r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3600" dirty="0" err="1">
                  <a:solidFill>
                    <a:srgbClr val="FFFFFF"/>
                  </a:solidFill>
                  <a:latin typeface="Fredoka One" panose="020B0604020202020204" charset="0"/>
                </a:rPr>
                <a:t>Dysgu</a:t>
              </a:r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:</a:t>
              </a:r>
            </a:p>
            <a:p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Deall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sut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mae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afonydd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a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chamlesi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wahanol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i’w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gilydd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.</a:t>
              </a:r>
              <a:endParaRPr lang="en-GB" sz="3200" dirty="0">
                <a:solidFill>
                  <a:srgbClr val="FFFFFF"/>
                </a:solidFill>
                <a:latin typeface="Quicksand" panose="020B0604020202020204" charset="0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50000"/>
          <a:stretch/>
        </p:blipFill>
        <p:spPr>
          <a:xfrm>
            <a:off x="11534787" y="663026"/>
            <a:ext cx="111759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747140" y="633966"/>
            <a:ext cx="2862362" cy="68870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7407" y="2288173"/>
            <a:ext cx="4719181" cy="40081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55437" y="2812353"/>
            <a:ext cx="3643673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Meini</a:t>
            </a:r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Prawf</a:t>
            </a:r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Llwyddiant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lvl="0" algn="ctr"/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Gallaf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ddweud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wrthych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am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ddyfrffyrdd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naturiol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dynol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  <a:p>
            <a:pPr lvl="0" algn="ctr"/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Gallaf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gofio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enwau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dwy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dyfrffyrdd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pwysig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ngogledd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Cymru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695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3564912"/>
            <a:ext cx="12195210" cy="329308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716744" y="303129"/>
            <a:ext cx="5422893" cy="7540883"/>
            <a:chOff x="1007264" y="3169566"/>
            <a:chExt cx="4994047" cy="6479548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1007264" y="3169566"/>
              <a:ext cx="4994047" cy="6479548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1507032" y="4047368"/>
              <a:ext cx="4023094" cy="2591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4000" dirty="0" err="1" smtClean="0">
                  <a:solidFill>
                    <a:schemeClr val="bg1"/>
                  </a:solidFill>
                  <a:latin typeface="Fredoka One" panose="020B0604020202020204" charset="0"/>
                </a:rPr>
                <a:t>Gweithgaredd</a:t>
              </a:r>
              <a:endParaRPr lang="en-GB" sz="4000" dirty="0" smtClean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endParaRPr lang="en-GB" sz="2400" dirty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Fel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dosbarth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,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edrychwch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fap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ar-lein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weld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siwrnai’r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Afon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Dyfrdwy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o’i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tharddle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i’r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môr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  <a:endParaRPr lang="en-GB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y map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hwn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mae’r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afon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cael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ei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labelu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fel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Afon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Dyfrdwy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nes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at </a:t>
              </a: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        y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tarddle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</a:p>
          </p:txBody>
        </p:sp>
      </p:grpSp>
      <p:sp>
        <p:nvSpPr>
          <p:cNvPr id="15" name="tab">
            <a:hlinkClick r:id="rId10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1387102" y="5059351"/>
            <a:ext cx="4032338" cy="1272649"/>
          </a:xfrm>
          <a:prstGeom prst="roundRect">
            <a:avLst>
              <a:gd name="adj" fmla="val 33750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1946423" y="5218622"/>
            <a:ext cx="29136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Tarddle’r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   Afon </a:t>
            </a:r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Dyfrdwy</a:t>
            </a:r>
            <a:endParaRPr lang="en-GB" sz="28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7" name="tab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9865933">
            <a:off x="1184426" y="4623513"/>
            <a:ext cx="1490718" cy="662833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 rot="20672902">
            <a:off x="850213" y="4682564"/>
            <a:ext cx="2165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Map</a:t>
            </a:r>
            <a:endParaRPr lang="en-US" sz="2800" dirty="0">
              <a:solidFill>
                <a:srgbClr val="FFFFFF"/>
              </a:solidFill>
              <a:latin typeface="Quicksand" pitchFamily="2" charset="77"/>
            </a:endParaRPr>
          </a:p>
        </p:txBody>
      </p:sp>
      <p:pic>
        <p:nvPicPr>
          <p:cNvPr id="14" name="Graphic 2">
            <a:extLst>
              <a:ext uri="{FF2B5EF4-FFF2-40B4-BE49-F238E27FC236}">
                <a16:creationId xmlns:a16="http://schemas.microsoft.com/office/drawing/2014/main" id="{C2C98C9C-3FAE-DB4A-8774-72911882831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63235" y="1669450"/>
            <a:ext cx="4457672" cy="34193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2"/>
          <a:srcRect r="7529"/>
          <a:stretch/>
        </p:blipFill>
        <p:spPr>
          <a:xfrm>
            <a:off x="7246593" y="1935510"/>
            <a:ext cx="3874340" cy="1978767"/>
          </a:xfrm>
          <a:prstGeom prst="rect">
            <a:avLst/>
          </a:prstGeom>
        </p:spPr>
      </p:pic>
      <p:pic>
        <p:nvPicPr>
          <p:cNvPr id="20" name="Picture 19" descr="A picture containing logo&#10;&#10;Description automatically generated">
            <a:extLst>
              <a:ext uri="{FF2B5EF4-FFF2-40B4-BE49-F238E27FC236}">
                <a16:creationId xmlns:a16="http://schemas.microsoft.com/office/drawing/2014/main" id="{C67B7247-FAC1-D34E-9690-EAAE46F8058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43033" y="3110925"/>
            <a:ext cx="571015" cy="80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11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3564912"/>
            <a:ext cx="12195210" cy="3293089"/>
          </a:xfrm>
          <a:prstGeom prst="rect">
            <a:avLst/>
          </a:prstGeom>
        </p:spPr>
      </p:pic>
      <p:sp>
        <p:nvSpPr>
          <p:cNvPr id="10" name="Rounded Rectangular Callout 9"/>
          <p:cNvSpPr/>
          <p:nvPr/>
        </p:nvSpPr>
        <p:spPr>
          <a:xfrm>
            <a:off x="656140" y="706066"/>
            <a:ext cx="5441464" cy="5542334"/>
          </a:xfrm>
          <a:prstGeom prst="wedgeRoundRectCallout">
            <a:avLst>
              <a:gd name="adj1" fmla="val 15628"/>
              <a:gd name="adj2" fmla="val 18533"/>
              <a:gd name="adj3" fmla="val 16667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977022" y="1215075"/>
            <a:ext cx="47997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err="1">
                <a:solidFill>
                  <a:srgbClr val="FFFFFF"/>
                </a:solidFill>
                <a:latin typeface="Fredoka One" panose="020B0604020202020204" charset="0"/>
              </a:rPr>
              <a:t>Dilynwch</a:t>
            </a:r>
            <a:r>
              <a:rPr lang="es-ES" sz="3200" dirty="0">
                <a:solidFill>
                  <a:srgbClr val="FFFFFF"/>
                </a:solidFill>
                <a:latin typeface="Fredoka One" panose="020B0604020202020204" charset="0"/>
              </a:rPr>
              <a:t> y </a:t>
            </a:r>
            <a:r>
              <a:rPr lang="es-ES" sz="3200" dirty="0" err="1">
                <a:solidFill>
                  <a:srgbClr val="FFFFFF"/>
                </a:solidFill>
                <a:latin typeface="Fredoka One" panose="020B0604020202020204" charset="0"/>
              </a:rPr>
              <a:t>siwrnai</a:t>
            </a:r>
            <a:r>
              <a:rPr lang="es-ES" sz="32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s-ES" sz="3200" dirty="0" smtClean="0">
                <a:solidFill>
                  <a:srgbClr val="FFFFFF"/>
                </a:solidFill>
                <a:latin typeface="Fredoka One" panose="020B0604020202020204" charset="0"/>
              </a:rPr>
              <a:t>  </a:t>
            </a:r>
            <a:r>
              <a:rPr lang="es-ES" sz="3200" dirty="0" err="1" smtClean="0">
                <a:solidFill>
                  <a:srgbClr val="FFFFFF"/>
                </a:solidFill>
                <a:latin typeface="Fredoka One" panose="020B0604020202020204" charset="0"/>
              </a:rPr>
              <a:t>hon</a:t>
            </a:r>
            <a:r>
              <a:rPr lang="es-ES" sz="3200" dirty="0" smtClean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s-ES" sz="3200" dirty="0" err="1" smtClean="0">
                <a:solidFill>
                  <a:srgbClr val="FFFFFF"/>
                </a:solidFill>
                <a:latin typeface="Fredoka One" panose="020B0604020202020204" charset="0"/>
              </a:rPr>
              <a:t>ar</a:t>
            </a:r>
            <a:r>
              <a:rPr lang="es-ES" sz="3200" dirty="0" smtClean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s-ES" sz="3200" dirty="0">
                <a:solidFill>
                  <a:srgbClr val="FFFFFF"/>
                </a:solidFill>
                <a:latin typeface="Fredoka One" panose="020B0604020202020204" charset="0"/>
              </a:rPr>
              <a:t>y </a:t>
            </a:r>
            <a:r>
              <a:rPr lang="es-ES" sz="3200" dirty="0" err="1">
                <a:solidFill>
                  <a:srgbClr val="FFFFFF"/>
                </a:solidFill>
                <a:latin typeface="Fredoka One" panose="020B0604020202020204" charset="0"/>
              </a:rPr>
              <a:t>map</a:t>
            </a:r>
            <a:r>
              <a:rPr lang="es-ES" sz="3200" dirty="0">
                <a:solidFill>
                  <a:srgbClr val="FFFFFF"/>
                </a:solidFill>
                <a:latin typeface="Fredoka One" panose="020B0604020202020204" charset="0"/>
              </a:rPr>
              <a:t>: </a:t>
            </a:r>
          </a:p>
          <a:p>
            <a:pPr algn="ctr"/>
            <a:endParaRPr lang="en-GB" sz="2000" dirty="0" smtClean="0">
              <a:solidFill>
                <a:srgbClr val="FFFFFF"/>
              </a:solidFill>
              <a:latin typeface="Quicksand" panose="020B0604020202020204" charset="0"/>
            </a:endParaRPr>
          </a:p>
          <a:p>
            <a:pPr algn="ctr"/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Mae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siwrnai’r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Afon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Dyfrdwy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o’i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FFFFFF"/>
                </a:solidFill>
                <a:latin typeface="Fredoka One" panose="020B0604020202020204" charset="0"/>
              </a:rPr>
              <a:t>tharddle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i’r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FFFFFF"/>
                </a:solidFill>
                <a:latin typeface="Fredoka One" panose="020B0604020202020204" charset="0"/>
              </a:rPr>
              <a:t>m</a:t>
            </a:r>
            <a:r>
              <a:rPr lang="en-GB" sz="2400" dirty="0" err="1">
                <a:solidFill>
                  <a:srgbClr val="FFFFFF"/>
                </a:solidFill>
                <a:latin typeface="Arial Rounded MT Bold" panose="020F0704030504030204" pitchFamily="34" charset="0"/>
              </a:rPr>
              <a:t>ô</a:t>
            </a:r>
            <a:r>
              <a:rPr lang="en-GB" sz="2400" dirty="0" err="1">
                <a:solidFill>
                  <a:srgbClr val="FFFFFF"/>
                </a:solidFill>
                <a:latin typeface="Fredoka One" panose="020B0604020202020204" charset="0"/>
              </a:rPr>
              <a:t>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cychwyn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ym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Mynyddoedd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Eryri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gan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lifo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trwy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Lyn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Tegid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Bala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sef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llyn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naturiol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mwyaf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Cymru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ôl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llifo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trwy’r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dyffryn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llydan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Gorwen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thrwy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Ddyffryn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Llangollen ac o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dan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Draphont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Ddŵr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enwog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Pontcysyllte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mae’n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ymdroelli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tua’r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gogledd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trwy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wastadeddau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Swydd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Caer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Fôr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Iwerddon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81435" y="706066"/>
            <a:ext cx="5529942" cy="486308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908551" y="1417569"/>
            <a:ext cx="3859827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Mae’r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rhan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hon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o’r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afon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rhwng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Corwen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a’r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Waun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rhan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dirwedd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arbennig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ddiogelir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sy’n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cael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hadnabod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Tirwedd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Cenedlaethol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Bryniau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Clwyd a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Dyffryn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Dyfrdwy</a:t>
            </a:r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en-GB" sz="2000" dirty="0" smtClean="0">
              <a:solidFill>
                <a:srgbClr val="4E6A84"/>
              </a:solidFill>
              <a:latin typeface="Fredoka One" panose="020B060402020202020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chi’n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gallu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gweld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trefi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y map?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chi’n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gallu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dod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hyd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ddyfrffyrdd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eraill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rhwng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Corwen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a’r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Waun? </a:t>
            </a:r>
          </a:p>
          <a:p>
            <a:pPr algn="ctr"/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57850" y1="34933" x2="57850" y2="349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294" y="442761"/>
            <a:ext cx="5249622" cy="723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30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3790039"/>
            <a:ext cx="12195210" cy="306796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44389" y="1405860"/>
            <a:ext cx="578180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Mae’r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11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milltir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Gamlas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Llangollen,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dechrau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Rhaeadr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Bedol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at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Bont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Galedryd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wedi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ddynodi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Safle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Treftadaeth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y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Byd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UNESCO. </a:t>
            </a:r>
          </a:p>
          <a:p>
            <a:endParaRPr lang="en-GB" sz="20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fewn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ardal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hon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mae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smtClean="0">
                <a:solidFill>
                  <a:srgbClr val="4E6A84"/>
                </a:solidFill>
                <a:latin typeface="Fredoka One" panose="020B0604020202020204" charset="0"/>
              </a:rPr>
              <a:t>Dyfrbont Pontcysyllte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darn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anhygoel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beirianneg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hanesyddol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unigryw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mor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bwysig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Phyramidiau’r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Aifft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Wal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Fawr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China!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90" y="342320"/>
            <a:ext cx="6302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Safle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Treftadaeth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y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Byd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0"/>
          <a:stretch/>
        </p:blipFill>
        <p:spPr>
          <a:xfrm>
            <a:off x="6642100" y="2649270"/>
            <a:ext cx="5092936" cy="3739737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sp>
        <p:nvSpPr>
          <p:cNvPr id="8" name="tab">
            <a:hlinkClick r:id="rId5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7605145" y="858269"/>
            <a:ext cx="4032338" cy="1600588"/>
          </a:xfrm>
          <a:prstGeom prst="roundRect">
            <a:avLst>
              <a:gd name="adj" fmla="val 33750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8184240" y="1020201"/>
            <a:ext cx="30403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Ein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Rhwydwaith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 o </a:t>
            </a:r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Gamlesi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 ac </a:t>
            </a:r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Afonydd</a:t>
            </a:r>
            <a:endParaRPr lang="en-GB" sz="28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1" name="tab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9865933">
            <a:off x="7265018" y="412516"/>
            <a:ext cx="1721561" cy="662833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 rot="20672902">
            <a:off x="7024264" y="482322"/>
            <a:ext cx="2165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 smtClean="0">
                <a:solidFill>
                  <a:srgbClr val="FFFFFF"/>
                </a:solidFill>
                <a:latin typeface="Fredoka One" panose="020B0604020202020204" charset="0"/>
              </a:rPr>
              <a:t>Linc</a:t>
            </a:r>
            <a:endParaRPr lang="en-US" sz="2800" dirty="0">
              <a:solidFill>
                <a:srgbClr val="FFFFFF"/>
              </a:solidFill>
              <a:latin typeface="Quicksand" pitchFamily="2" charset="77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4389" y="5434494"/>
            <a:ext cx="5895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FFFFFF"/>
                </a:solidFill>
                <a:latin typeface="Quicksand" panose="020B0604020202020204" charset="0"/>
              </a:rPr>
              <a:t>Pam fod Traphont Ddŵr Pontcysyllte a Chamlas Llangollen mor arbennig yn dy farn di?</a:t>
            </a:r>
            <a:endParaRPr lang="en-GB" sz="2000" b="1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33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3564912"/>
            <a:ext cx="12195210" cy="329308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1" t="33690" r="16942" b="20622"/>
          <a:stretch/>
        </p:blipFill>
        <p:spPr>
          <a:xfrm>
            <a:off x="681069" y="1786539"/>
            <a:ext cx="4970431" cy="4657744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6037048" y="303129"/>
            <a:ext cx="5422893" cy="7540883"/>
            <a:chOff x="1007264" y="3169566"/>
            <a:chExt cx="4994047" cy="6479548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1007264" y="3169566"/>
              <a:ext cx="4994047" cy="6479548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1507032" y="4110652"/>
              <a:ext cx="4023094" cy="42577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4000" dirty="0" err="1" smtClean="0">
                  <a:solidFill>
                    <a:schemeClr val="bg1"/>
                  </a:solidFill>
                  <a:latin typeface="Fredoka One" panose="020B0604020202020204" charset="0"/>
                </a:rPr>
                <a:t>Gweithgaredd</a:t>
              </a:r>
              <a:endParaRPr lang="en-GB" sz="4000" dirty="0" smtClean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endParaRPr lang="en-GB" sz="2400" dirty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Mewn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parau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neu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grwpiau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defnyddiwch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ffeil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ffeithiau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ddarganfod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yr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atebion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i’r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cwestiynau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canlynol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Teipiwch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eich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atebion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mewn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b="1" dirty="0" err="1">
                  <a:solidFill>
                    <a:srgbClr val="FFFFFF"/>
                  </a:solidFill>
                  <a:latin typeface="Quicksand" panose="020B0604020202020204" charset="0"/>
                </a:rPr>
                <a:t>dogfen</a:t>
              </a:r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 Word</a:t>
              </a:r>
              <a:r>
                <a:rPr lang="en-GB" b="1" dirty="0" smtClean="0">
                  <a:solidFill>
                    <a:srgbClr val="FFFFFF"/>
                  </a:solidFill>
                  <a:latin typeface="Quicksand" panose="020B0604020202020204" charset="0"/>
                </a:rPr>
                <a:t>.</a:t>
              </a:r>
            </a:p>
            <a:p>
              <a:endParaRPr lang="en-GB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lvl="0"/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•   Beth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yw’r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gwahaniaeth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rhwng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endParaRPr lang="en-GB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lvl="0"/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    </a:t>
              </a:r>
              <a:r>
                <a:rPr lang="en-GB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afonydd</a:t>
              </a: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a </a:t>
              </a:r>
              <a:r>
                <a:rPr lang="en-GB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chamlesi</a:t>
              </a: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?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Enwch</a:t>
              </a: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un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ffordd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yr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oedd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ein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dyfrffyrdd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cael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eu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defnyddio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gorffennol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.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Enwch</a:t>
              </a: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un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ffordd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caiff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ein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dyfrffyrdd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eu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defnyddio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heddiw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.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Pwy</a:t>
              </a: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sy’n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gofalu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am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dros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2000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milltir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ddyfrffyrdd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y DU?</a:t>
              </a:r>
            </a:p>
          </p:txBody>
        </p:sp>
      </p:grpSp>
      <p:sp>
        <p:nvSpPr>
          <p:cNvPr id="7" name="tab">
            <a:hlinkClick r:id="rId10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1064160" y="731519"/>
            <a:ext cx="4032338" cy="1722839"/>
          </a:xfrm>
          <a:prstGeom prst="roundRect">
            <a:avLst>
              <a:gd name="adj" fmla="val 33750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1620850" y="991487"/>
            <a:ext cx="30403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Ffeil </a:t>
            </a:r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Ffeithiau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Popeth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 am </a:t>
            </a:r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Afonydd</a:t>
            </a:r>
            <a:endParaRPr lang="en-GB" sz="28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0" name="tab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9865933">
            <a:off x="760070" y="428777"/>
            <a:ext cx="1721561" cy="662833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 rot="20672902">
            <a:off x="560541" y="465979"/>
            <a:ext cx="2165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 smtClean="0">
                <a:solidFill>
                  <a:srgbClr val="FFFFFF"/>
                </a:solidFill>
                <a:latin typeface="Fredoka One" panose="020B0604020202020204" charset="0"/>
              </a:rPr>
              <a:t>Linc</a:t>
            </a:r>
            <a:endParaRPr lang="en-US" sz="2800" dirty="0">
              <a:solidFill>
                <a:srgbClr val="FFFFFF"/>
              </a:solidFill>
              <a:latin typeface="Quicksa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8178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69621" y="4170741"/>
            <a:ext cx="12363221" cy="2776756"/>
          </a:xfrm>
          <a:prstGeom prst="rect">
            <a:avLst/>
          </a:prstGeom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616727" y="1677751"/>
            <a:ext cx="563052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Gwylia’r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clipiau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fideo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canlynol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o’r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Afon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Dyfrdwy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a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Chamlas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Llangollen a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meddylia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sut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mae’r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dŵr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yn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llifo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yn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wahanol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ym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mhob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lle</a:t>
            </a:r>
            <a:r>
              <a:rPr lang="en-GB" sz="2400" dirty="0" smtClean="0">
                <a:solidFill>
                  <a:srgbClr val="4E6A84"/>
                </a:solidFill>
                <a:latin typeface="Fredoka One" panose="020B0604020202020204" charset="0"/>
              </a:rPr>
              <a:t>.</a:t>
            </a:r>
          </a:p>
          <a:p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Meddylia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sut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fyddai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modd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ti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gynrychioli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llif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dŵr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drwy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symudiad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 dawns.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619075" y="624347"/>
            <a:ext cx="10985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Gweithgaredd</a:t>
            </a:r>
            <a:endParaRPr lang="en-GB" sz="4000" b="1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7" name="tab">
            <a:hlinkClick r:id="" action="ppaction://hlinkshowjump?jump=nextslide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7002224" y="747032"/>
            <a:ext cx="4384510" cy="5282470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AB8DE"/>
              </a:solidFill>
            </a:endParaRPr>
          </a:p>
        </p:txBody>
      </p:sp>
      <p:sp>
        <p:nvSpPr>
          <p:cNvPr id="17" name="tab">
            <a:hlinkClick r:id="rId5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7299824" y="1346418"/>
            <a:ext cx="3659417" cy="523219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AB8D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57850" y1="34933" x2="57850" y2="349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294" y="442761"/>
            <a:ext cx="5249622" cy="7231667"/>
          </a:xfrm>
          <a:prstGeom prst="rect">
            <a:avLst/>
          </a:prstGeom>
        </p:spPr>
      </p:pic>
      <p:pic>
        <p:nvPicPr>
          <p:cNvPr id="13" name="Picture 12" descr="A picture containing logo&#10;&#10;Description automatically generated">
            <a:extLst>
              <a:ext uri="{FF2B5EF4-FFF2-40B4-BE49-F238E27FC236}">
                <a16:creationId xmlns:a16="http://schemas.microsoft.com/office/drawing/2014/main" id="{C67B7247-FAC1-D34E-9690-EAAE46F8058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97731" y="1613272"/>
            <a:ext cx="571015" cy="803352"/>
          </a:xfrm>
          <a:prstGeom prst="rect">
            <a:avLst/>
          </a:prstGeom>
        </p:spPr>
      </p:pic>
      <p:sp>
        <p:nvSpPr>
          <p:cNvPr id="10" name="Rectangle 9">
            <a:hlinkClick r:id="rId5"/>
          </p:cNvPr>
          <p:cNvSpPr/>
          <p:nvPr/>
        </p:nvSpPr>
        <p:spPr>
          <a:xfrm>
            <a:off x="7627305" y="1435441"/>
            <a:ext cx="3004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4E6A84"/>
                </a:solidFill>
                <a:latin typeface="Fredoka One" panose="020B0604020202020204" charset="0"/>
              </a:rPr>
              <a:t>Afon </a:t>
            </a:r>
            <a:r>
              <a:rPr lang="en-GB" sz="2800" dirty="0" err="1">
                <a:solidFill>
                  <a:srgbClr val="4E6A84"/>
                </a:solidFill>
                <a:latin typeface="Fredoka One" panose="020B0604020202020204" charset="0"/>
              </a:rPr>
              <a:t>Dyfrdwy</a:t>
            </a:r>
            <a:endParaRPr lang="en-GB" sz="28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18" name="tab">
            <a:hlinkClick r:id="rId5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7782297" y="2317727"/>
            <a:ext cx="2715434" cy="687373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AB8DE"/>
              </a:solidFill>
            </a:endParaRPr>
          </a:p>
        </p:txBody>
      </p:sp>
      <p:sp>
        <p:nvSpPr>
          <p:cNvPr id="20" name="tab">
            <a:hlinkClick r:id="rId9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8036391" y="4553396"/>
            <a:ext cx="2535851" cy="1065761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AB8DE"/>
              </a:solidFill>
            </a:endParaRPr>
          </a:p>
        </p:txBody>
      </p:sp>
      <p:sp>
        <p:nvSpPr>
          <p:cNvPr id="19" name="tab">
            <a:hlinkClick r:id="rId10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7948980" y="3324674"/>
            <a:ext cx="2361104" cy="892759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AB8DE"/>
              </a:solidFill>
            </a:endParaRPr>
          </a:p>
        </p:txBody>
      </p:sp>
      <p:sp>
        <p:nvSpPr>
          <p:cNvPr id="11" name="Rectangle 10">
            <a:hlinkClick r:id="rId11"/>
          </p:cNvPr>
          <p:cNvSpPr/>
          <p:nvPr/>
        </p:nvSpPr>
        <p:spPr>
          <a:xfrm>
            <a:off x="7508309" y="2170194"/>
            <a:ext cx="32424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Caiacau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ar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 Afon </a:t>
            </a:r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Dyfrdwy</a:t>
            </a:r>
            <a:endParaRPr lang="en-GB" sz="28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5" name="Rectangle 14">
            <a:hlinkClick r:id="rId10"/>
          </p:cNvPr>
          <p:cNvSpPr/>
          <p:nvPr/>
        </p:nvSpPr>
        <p:spPr>
          <a:xfrm>
            <a:off x="7627305" y="3331980"/>
            <a:ext cx="30044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4E6A84"/>
                </a:solidFill>
                <a:latin typeface="Fredoka One" panose="020B0604020202020204" charset="0"/>
              </a:rPr>
              <a:t>Dyfrbont Pontcysyllte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692250" y="4533154"/>
            <a:ext cx="30044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Chamlas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 Llangollen </a:t>
            </a:r>
          </a:p>
        </p:txBody>
      </p:sp>
    </p:spTree>
    <p:extLst>
      <p:ext uri="{BB962C8B-B14F-4D97-AF65-F5344CB8AC3E}">
        <p14:creationId xmlns:p14="http://schemas.microsoft.com/office/powerpoint/2010/main" val="7967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9507</TotalTime>
  <Words>463</Words>
  <Application>Microsoft Office PowerPoint</Application>
  <PresentationFormat>Widescreen</PresentationFormat>
  <Paragraphs>62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 Rounded MT Bold</vt:lpstr>
      <vt:lpstr>Fredoka One</vt:lpstr>
      <vt:lpstr>Times New Roman</vt:lpstr>
      <vt:lpstr>Arial</vt:lpstr>
      <vt:lpstr>Calibri Light</vt:lpstr>
      <vt:lpstr>Calibri</vt:lpstr>
      <vt:lpstr>Quicksand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305</cp:revision>
  <dcterms:created xsi:type="dcterms:W3CDTF">2021-04-09T09:19:43Z</dcterms:created>
  <dcterms:modified xsi:type="dcterms:W3CDTF">2025-01-21T12:20:15Z</dcterms:modified>
</cp:coreProperties>
</file>