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347" r:id="rId2"/>
    <p:sldId id="349" r:id="rId3"/>
    <p:sldId id="257" r:id="rId4"/>
    <p:sldId id="337" r:id="rId5"/>
    <p:sldId id="338" r:id="rId6"/>
    <p:sldId id="339" r:id="rId7"/>
    <p:sldId id="340" r:id="rId8"/>
    <p:sldId id="342" r:id="rId9"/>
    <p:sldId id="343" r:id="rId10"/>
    <p:sldId id="344" r:id="rId11"/>
    <p:sldId id="345" r:id="rId12"/>
    <p:sldId id="346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edoka One" panose="020B0604020202020204" charset="0"/>
      <p:regular r:id="rId21"/>
    </p:embeddedFont>
    <p:embeddedFont>
      <p:font typeface="Quicksan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D78643"/>
    <a:srgbClr val="4E6A84"/>
    <a:srgbClr val="FFFFFF"/>
    <a:srgbClr val="9FB7DB"/>
    <a:srgbClr val="DD3B1C"/>
    <a:srgbClr val="7B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99" autoAdjust="0"/>
    <p:restoredTop sz="96327"/>
  </p:normalViewPr>
  <p:slideViewPr>
    <p:cSldViewPr snapToGrid="0" snapToObjects="1">
      <p:cViewPr varScale="1">
        <p:scale>
          <a:sx n="66" d="100"/>
          <a:sy n="66" d="100"/>
        </p:scale>
        <p:origin x="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7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9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0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9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7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8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svg"/><Relationship Id="rId9" Type="http://schemas.openxmlformats.org/officeDocument/2006/relationships/image" Target="../media/image17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2.svg"/><Relationship Id="rId9" Type="http://schemas.openxmlformats.org/officeDocument/2006/relationships/image" Target="../media/image17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60"/>
          <a:stretch/>
        </p:blipFill>
        <p:spPr>
          <a:xfrm>
            <a:off x="-1" y="5063490"/>
            <a:ext cx="12195210" cy="17945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6142" y="2596078"/>
            <a:ext cx="4926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Wild Art </a:t>
            </a:r>
            <a:endParaRPr lang="en-US" sz="60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410200" y="533400"/>
            <a:ext cx="6122313" cy="5791200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81" y="5284217"/>
            <a:ext cx="1373637" cy="13736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6142" y="3529904"/>
            <a:ext cx="10111099" cy="70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Allan o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Gwmpas</a:t>
            </a:r>
            <a:endParaRPr lang="en-US" sz="4000" dirty="0" smtClean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1247" y="462527"/>
            <a:ext cx="10969777" cy="70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–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Ffenestri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Golygfeydd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247" y="1608788"/>
            <a:ext cx="51845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err="1" smtClean="0">
                <a:solidFill>
                  <a:srgbClr val="4E6A84"/>
                </a:solidFill>
                <a:latin typeface="Quicksand" panose="020B0604020202020204" charset="0"/>
              </a:rPr>
              <a:t>Ewch</a:t>
            </a:r>
            <a:r>
              <a:rPr lang="en-GB" sz="1600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am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gofynnwch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olygfa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hoffan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braslunio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ffenestr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ganolbwyntio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ardal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benodol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dal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lled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braich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edrych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drwyddi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fraslunio’r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maen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weld.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4E6A84"/>
                </a:solidFill>
                <a:latin typeface="Quicksand" panose="020B0604020202020204" charset="0"/>
              </a:rPr>
              <a:t>Fe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hefyd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ddangos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plant pa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mor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syml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brasluniau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JMW Turner pan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deithiodd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ogledd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Cymru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Anogwch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fraslunio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siapiau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phatrymau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adeiladu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golygfa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hytrach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thynnu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nodweddion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penodol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coed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adeiladau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4E6A84"/>
                </a:solidFill>
                <a:latin typeface="Quicksand" panose="020B0604020202020204" charset="0"/>
              </a:rPr>
              <a:t>Gall 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olygfa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olygfeydd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deunyddiau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159500" y="1628508"/>
            <a:ext cx="520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sz="1600" dirty="0" err="1" smtClean="0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ôl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ysgol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(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dosbarth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grwpiau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llai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) gall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drefnu’r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darnau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weld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ydyn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gallu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golygfa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Arbrofwch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threfn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estynnwch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linellau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gwrdd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â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gorwel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nesaf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Fe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wedyn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sticio’r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papurau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gyda’i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gilydd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thâp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tirlun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350" y="3553277"/>
            <a:ext cx="4756150" cy="23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90318" y="698499"/>
            <a:ext cx="5247610" cy="5110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0982" y="1451022"/>
            <a:ext cx="36053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gweithgaredd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hwn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cyd-fynd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dda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â’n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Pecyn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Dysgu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Ein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Tirwedd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Arbennig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addas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gweithgaredd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ddod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â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phopeth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at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gilydd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enwedig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ydyn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wedi’u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gwneud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safle’r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ysgol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dirty="0" err="1" smtClean="0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gweithgaredd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hwn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cynnwys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casglu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adnoddau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ond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cael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bennaf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ystafell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dirty="0" err="1" smtClean="0">
                <a:solidFill>
                  <a:srgbClr val="4E6A84"/>
                </a:solidFill>
                <a:latin typeface="Quicksand" panose="020B0604020202020204" charset="0"/>
              </a:rPr>
              <a:t>ddosbarth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61" b="89983" l="9970" r="89980">
                        <a14:foregroundMark x1="51826" y1="23449" x2="39882" y2="51940"/>
                        <a14:foregroundMark x1="36377" y1="54030" x2="33860" y2="46302"/>
                        <a14:foregroundMark x1="72261" y1="42090" x2="69151" y2="40431"/>
                        <a14:backgroundMark x1="26111" y1="41957" x2="26111" y2="40133"/>
                        <a14:backgroundMark x1="44521" y1="20929" x2="43435" y2="21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22053" y="698500"/>
            <a:ext cx="4760258" cy="708399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7751" y="431800"/>
            <a:ext cx="5321472" cy="7386789"/>
            <a:chOff x="587751" y="431800"/>
            <a:chExt cx="5321472" cy="7386789"/>
          </a:xfrm>
        </p:grpSpPr>
        <p:pic>
          <p:nvPicPr>
            <p:cNvPr id="12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87751" y="431800"/>
              <a:ext cx="5321472" cy="738678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971622" y="1589522"/>
              <a:ext cx="4733364" cy="4924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5: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Tirlun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 smtClean="0">
                  <a:solidFill>
                    <a:srgbClr val="FFFFFF"/>
                  </a:solidFill>
                  <a:latin typeface="Fredoka One" panose="02000000000000000000" pitchFamily="2" charset="77"/>
                </a:rPr>
                <a:t>Gludwaith</a:t>
              </a:r>
              <a:endParaRPr lang="en-GB" sz="3200" dirty="0" smtClean="0">
                <a:solidFill>
                  <a:srgbClr val="FFFFFF"/>
                </a:solidFill>
                <a:latin typeface="Fredoka One" panose="02000000000000000000" pitchFamily="2" charset="77"/>
              </a:endParaRPr>
            </a:p>
            <a:p>
              <a:endParaRPr lang="en-GB" sz="16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28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28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28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28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endParaRPr lang="en-GB" sz="28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9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 smtClean="0">
                  <a:solidFill>
                    <a:srgbClr val="FFFFFF"/>
                  </a:solidFill>
                  <a:latin typeface="Quicksand" panose="020B0604020202020204" charset="0"/>
                </a:rPr>
                <a:t>Brigau</a:t>
              </a:r>
              <a:r>
                <a:rPr lang="en-GB" dirty="0" smtClean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 smtClean="0">
                  <a:solidFill>
                    <a:srgbClr val="FFFFFF"/>
                  </a:solidFill>
                  <a:latin typeface="Quicksand" panose="020B0604020202020204" charset="0"/>
                </a:rPr>
                <a:t>marw</a:t>
              </a:r>
              <a:endParaRPr lang="en-GB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FFFFFF"/>
                  </a:solidFill>
                  <a:latin typeface="Quicksand" panose="020B0604020202020204" charset="0"/>
                </a:rPr>
                <a:t>Hen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lystyfiant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(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pennau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hadau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sych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,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dail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sych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sydd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wedi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disgyn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dargopïo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gwyn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(A3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neu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A4)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Creonau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,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pastelau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,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,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paent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Sisyrnau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glud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Brasluniau’r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gweithgaredd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celf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cysgodion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a’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lluniau’r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gweithgareddau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tynnu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llun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efo</a:t>
              </a:r>
              <a:r>
                <a:rPr lang="en-GB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Quicksand" panose="020B0604020202020204" charset="0"/>
                </a:rPr>
                <a:t>dŵr</a:t>
              </a:r>
              <a:endParaRPr lang="en-GB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9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1247" y="462527"/>
            <a:ext cx="101110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Tirlun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Gludwaith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247" y="1608788"/>
            <a:ext cx="51845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Anogwch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arbrofi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gyda’r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adnoddau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dorri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gludo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chynnwys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darnau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brasluniau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tirluniau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dychmygol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hunain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Fe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rwbio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dargopïo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dail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defnyddio’r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brigau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cysgodion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dynnu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gorwel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cysgod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pennau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hadau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coed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Myfyrio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: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Gwnewch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oriel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gelf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fach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mewn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parau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gall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pob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disgybl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gyflwyno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taith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dywys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o’u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gludwaith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egluro’r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nodweddion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ffyrdd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cawson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creu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793" y="1608788"/>
            <a:ext cx="5318984" cy="40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3300" y="500461"/>
            <a:ext cx="4917906" cy="4570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5" b="95918" l="282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4787" y="663026"/>
            <a:ext cx="1117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246" y="1528714"/>
            <a:ext cx="5169291" cy="398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disgyblion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dilyn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ôl-traed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artistiaid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ymweld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chofnodi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tirwedd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Dyffryn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Dyfrdwy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ddeunawfed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ganrif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 smtClean="0">
              <a:solidFill>
                <a:srgbClr val="D78643"/>
              </a:solidFill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Pecyn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Dysgu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Dyffryn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Dyfrdwy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Phecyn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Dysgu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Teithio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Thwristiaeth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Nyffryn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Dyfrdwy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wefan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Safle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Treftadaeth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Pontcysyllte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cynnwys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wybodaeth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artistiaid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yma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600" dirty="0" smtClean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gweithgareddau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canlynol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awyr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agored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bennaf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gallwch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ysgol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allan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gwmpas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daith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ardal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Efallai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hoffech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fynd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matiau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eistedd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arnynt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allan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efo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chi.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5103" y="1340746"/>
            <a:ext cx="3364564" cy="284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gweithgareddau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Celf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Wyllt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yma’n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gyfle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gasglu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brasluniau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atgofion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dirwedd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lleoliad</a:t>
            </a:r>
            <a:r>
              <a:rPr lang="en-GB" b="1" dirty="0" smtClean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Gellir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datblygu’r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darnau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ymhellach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ysgol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lle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fwy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adnoddau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debyg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iawn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ddull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artistiaid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ddeunawfed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ganrif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60"/>
          <a:stretch/>
        </p:blipFill>
        <p:spPr>
          <a:xfrm>
            <a:off x="0" y="5717361"/>
            <a:ext cx="12195210" cy="12954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1247" y="462527"/>
            <a:ext cx="10111099" cy="58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Gweithgareddau</a:t>
            </a:r>
            <a:r>
              <a:rPr lang="en-GB" sz="32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>
                <a:solidFill>
                  <a:srgbClr val="4E6A84"/>
                </a:solidFill>
                <a:latin typeface="Fredoka One" panose="02000000000000000000" pitchFamily="2" charset="77"/>
              </a:rPr>
              <a:t>Celf</a:t>
            </a:r>
            <a:r>
              <a:rPr lang="en-GB" sz="32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>
                <a:solidFill>
                  <a:srgbClr val="4E6A84"/>
                </a:solidFill>
                <a:latin typeface="Fredoka One" panose="02000000000000000000" pitchFamily="2" charset="77"/>
              </a:rPr>
              <a:t>Wyllt</a:t>
            </a:r>
            <a:endParaRPr lang="en-US" sz="3200" dirty="0" smtClean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61" b="89983" l="9970" r="89980">
                        <a14:foregroundMark x1="51826" y1="23449" x2="39882" y2="51940"/>
                        <a14:foregroundMark x1="36377" y1="54030" x2="33860" y2="46302"/>
                        <a14:foregroundMark x1="72261" y1="42090" x2="69151" y2="40431"/>
                        <a14:backgroundMark x1="26111" y1="41957" x2="26111" y2="40133"/>
                        <a14:backgroundMark x1="44521" y1="20929" x2="43435" y2="21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53541" y="526176"/>
            <a:ext cx="460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3300" y="526176"/>
            <a:ext cx="4917906" cy="4570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3004" y="1209801"/>
            <a:ext cx="350637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gweithgaredd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hwn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gweithio’n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well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ymyl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ardal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ddyfrol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camlas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afon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bwll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mawr. </a:t>
            </a:r>
            <a:endParaRPr lang="en-GB" sz="2000" b="1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11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arnoch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angen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mynediad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diogel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at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ymyl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hambwrdd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ddŵr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gallwch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lenwi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defnyddio’r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cwrs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naturiol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GB" sz="28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29125"/>
            <a:ext cx="5321472" cy="7386789"/>
            <a:chOff x="3620681" y="312264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2264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3923088" y="1834782"/>
              <a:ext cx="4889852" cy="5039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1: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Tynnu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llun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gyda</a:t>
              </a:r>
              <a:r>
                <a:rPr lang="en-GB" sz="32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dŵr</a:t>
              </a:r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gwyn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Clipfyrddau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Pinnau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ffelt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du Berol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Brwsys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paent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Llinyn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Pegiau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dillad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61" b="89983" l="9970" r="89980">
                        <a14:foregroundMark x1="51826" y1="23449" x2="39882" y2="51940"/>
                        <a14:foregroundMark x1="36377" y1="54030" x2="33860" y2="46302"/>
                        <a14:foregroundMark x1="72261" y1="42090" x2="69151" y2="40431"/>
                        <a14:backgroundMark x1="26111" y1="41957" x2="26111" y2="40133"/>
                        <a14:backgroundMark x1="44521" y1="20929" x2="43435" y2="21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4858" y="909789"/>
            <a:ext cx="460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1247" y="462527"/>
            <a:ext cx="101110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Tynnu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llun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gyda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dŵr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58627" y="1560044"/>
            <a:ext cx="6714503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Dechreuwch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wrth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ymyl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thrafodwch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beth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maen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gallu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weld: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siapiau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patrymau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planhigion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anifeiliaid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ati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Gofynnwch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bob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plentyn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afon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gamlas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phin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ffelt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Tynnwch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pethau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arnofio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pethau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ymyl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Anogwch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ganolbwyntio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benodol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Gosodwch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lein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ddillad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sychu’r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ôl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iddyn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orffen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gall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ysgrifennu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henwau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arnyn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rhoi’r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clipfyrddau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ôl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Rhowch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ofalus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gyflym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wyneb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ychwanegwch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ddŵr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ardaloedd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penodol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brwsh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paent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Anogwch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arbrofi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greu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ffyrdd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gynrychioli’r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  <a:p>
            <a:pPr marL="228600" lvl="0" indent="-228600">
              <a:buFont typeface="+mj-lt"/>
              <a:buAutoNum type="arabicPeriod" startAt="3"/>
            </a:pPr>
            <a:endParaRPr lang="en-US" sz="11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08" y="1560044"/>
            <a:ext cx="3533553" cy="238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95" y="3994885"/>
            <a:ext cx="3538366" cy="19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68718" y="602109"/>
            <a:ext cx="4804081" cy="4870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5440" y="1186551"/>
            <a:ext cx="33360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rhaid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ddewis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lle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maen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am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eistedd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lle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maen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gallu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edrych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amgylchedd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petaent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lens. </a:t>
            </a:r>
            <a:endParaRPr lang="en-GB" sz="2000" b="1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Mae’r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rhain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weithgareddau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cysylltiedig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ymwybyddiaeth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ofalgar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endParaRPr lang="en-GB" sz="20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a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chanolbwyntio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28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61" b="89983" l="9970" r="89980">
                        <a14:foregroundMark x1="51826" y1="23449" x2="39882" y2="51940"/>
                        <a14:foregroundMark x1="36377" y1="54030" x2="33860" y2="46302"/>
                        <a14:foregroundMark x1="72261" y1="42090" x2="69151" y2="40431"/>
                        <a14:backgroundMark x1="26111" y1="41957" x2="26111" y2="40133"/>
                        <a14:backgroundMark x1="44521" y1="20929" x2="43435" y2="21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97753" y="875130"/>
            <a:ext cx="4608394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0924" y="494448"/>
            <a:ext cx="5431876" cy="7316052"/>
            <a:chOff x="460924" y="494448"/>
            <a:chExt cx="5431876" cy="7316052"/>
          </a:xfrm>
        </p:grpSpPr>
        <p:pic>
          <p:nvPicPr>
            <p:cNvPr id="17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460924" y="494448"/>
              <a:ext cx="5431876" cy="731605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899418" y="1580067"/>
              <a:ext cx="4710750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2: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B0604020202020204" charset="0"/>
                </a:rPr>
                <a:t>Mapiau</a:t>
              </a:r>
              <a:r>
                <a:rPr lang="en-GB" sz="32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B0604020202020204" charset="0"/>
                </a:rPr>
                <a:t>sŵn</a:t>
              </a:r>
              <a:r>
                <a:rPr lang="en-GB" sz="3200" dirty="0">
                  <a:solidFill>
                    <a:srgbClr val="FFFFFF"/>
                  </a:solidFill>
                  <a:latin typeface="Fredoka One" panose="020B0604020202020204" charset="0"/>
                </a:rPr>
                <a:t>,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B0604020202020204" charset="0"/>
                </a:rPr>
                <a:t>Llun</a:t>
              </a:r>
              <a:r>
                <a:rPr lang="en-GB" sz="32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B0604020202020204" charset="0"/>
                </a:rPr>
                <a:t>clwm</a:t>
              </a:r>
              <a:r>
                <a:rPr lang="en-GB" sz="3200" dirty="0">
                  <a:solidFill>
                    <a:srgbClr val="FFFFFF"/>
                  </a:solidFill>
                  <a:latin typeface="Fredoka One" panose="020B0604020202020204" charset="0"/>
                </a:rPr>
                <a:t> a </a:t>
              </a:r>
              <a:r>
                <a:rPr lang="en-GB" sz="3200" dirty="0" err="1">
                  <a:solidFill>
                    <a:srgbClr val="FFFFFF"/>
                  </a:solidFill>
                  <a:latin typeface="Fredoka One" panose="020B0604020202020204" charset="0"/>
                </a:rPr>
                <a:t>chasglu</a:t>
              </a:r>
              <a:r>
                <a:rPr lang="en-GB" sz="32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200" dirty="0" err="1" smtClean="0">
                  <a:solidFill>
                    <a:srgbClr val="FFFFFF"/>
                  </a:solidFill>
                  <a:latin typeface="Fredoka One" panose="020B0604020202020204" charset="0"/>
                </a:rPr>
                <a:t>lliwiau</a:t>
              </a:r>
              <a:endParaRPr lang="en-GB" sz="3200" dirty="0" smtClean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endParaRPr lang="en-GB" sz="28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gwyn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(A4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neu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A6)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Clipfyrddau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Cerdyn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gyda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darn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byr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(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hyd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at 5cm) o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dâp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dwy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ochr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arno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5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1247" y="545480"/>
            <a:ext cx="1079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28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endParaRPr lang="en-GB" sz="16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248" y="1473388"/>
            <a:ext cx="504953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Mapiau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sŵn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-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angen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darn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(A6).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llygaid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eistedd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dawel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gwrando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synau’r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amgylchedd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cofnodi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symbolau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enghraifft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gall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llinell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donnog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gynrychioli’r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gwynt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llinell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igam-ogam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gyfarthiad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droellau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gân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aderyn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Rhowch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5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munud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</a:t>
            </a:r>
            <a:r>
              <a:rPr lang="en-GB" sz="1600" dirty="0" smtClean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  <a:p>
            <a:pPr lvl="0"/>
            <a:r>
              <a:rPr lang="en-GB" sz="1600" dirty="0" smtClean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lvl="0"/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Lluniau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clwm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–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aros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un fan,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her ran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heb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godi’r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pensil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oddi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(A4).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llystyfiant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mewn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llinell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ddi-dor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does dim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ffordd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gywir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nac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anghywir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– does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ond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angen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cadw’r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pensil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Fe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amrywio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cyflymder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symudiadau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Rhowch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penodol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iddyn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rhowch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rybudd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iddyn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amser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ben.</a:t>
            </a:r>
            <a:endParaRPr lang="en-US" sz="11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192776" y="879805"/>
            <a:ext cx="52972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 </a:t>
            </a:r>
          </a:p>
          <a:p>
            <a:pPr lvl="0"/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Casglu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Lliwiau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–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Casglu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Lliwiau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–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dosbarthwch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cerdyn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tâp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ochr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ludiog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aros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eto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casglu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lliwiau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Anogwch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gymryd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darnau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bychain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ddail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petalau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unigol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(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nid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blodau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cyfan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),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darnau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bach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risgl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dabio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paill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ofalus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leihau’r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difrod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/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effaith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blanhigion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gosod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rhain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tâp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gludiog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Anogwch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chwilio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am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arlliwiau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un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US" sz="12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0751" y="545480"/>
            <a:ext cx="7311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Mapiau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sŵn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,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Llun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clwm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a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chasglu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lliwiau</a:t>
            </a:r>
            <a:endParaRPr lang="en-GB" sz="28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83088" y="2370687"/>
            <a:ext cx="1993515" cy="52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1247" y="545480"/>
            <a:ext cx="1079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2800" dirty="0">
                <a:solidFill>
                  <a:srgbClr val="D78643"/>
                </a:solidFill>
                <a:latin typeface="Fredoka One" panose="02000000000000000000" pitchFamily="2" charset="77"/>
              </a:rPr>
              <a:t> – </a:t>
            </a:r>
            <a:endParaRPr lang="en-GB" sz="16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248" y="1722770"/>
            <a:ext cx="50495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ôl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ysgol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arnoch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angen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deunyddiau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gallwch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cymysgu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a’u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cyfuno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e.e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paent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dyfrlliw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pensiliau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pastelau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lliwiau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maent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wedi’u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casglu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helpu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liwio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clwm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Fe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hefyd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gynnwys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symbolau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mapiau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sŵn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prif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waith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celf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dirty="0" err="1">
                <a:solidFill>
                  <a:srgbClr val="4E6A84"/>
                </a:solidFill>
                <a:latin typeface="Fredoka One" panose="020B0604020202020204" charset="0"/>
              </a:rPr>
              <a:t>Myfyrio</a:t>
            </a:r>
            <a:r>
              <a:rPr lang="en-GB" dirty="0">
                <a:solidFill>
                  <a:srgbClr val="4E6A84"/>
                </a:solidFill>
                <a:latin typeface="Fredoka One" panose="020B0604020202020204" charset="0"/>
              </a:rPr>
              <a:t>: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Gwnewch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oriel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gelf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fechan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  <a:p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Ystyriwch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tebygrwydd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gwahaniaethau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rhwng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ddarnau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gelf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oes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cynefinoedd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fedrwch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ddweud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pa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fath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gynefin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lystyfiant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438" y="1454948"/>
            <a:ext cx="5107805" cy="42910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92608" y="545480"/>
            <a:ext cx="7311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Mapiau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sŵn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,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Llun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clwm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a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chasglu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lliwiau</a:t>
            </a:r>
            <a:endParaRPr lang="en-GB" sz="28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61" b="89983" l="9970" r="89980">
                        <a14:foregroundMark x1="51826" y1="23449" x2="39882" y2="51940"/>
                        <a14:foregroundMark x1="36377" y1="54030" x2="33860" y2="46302"/>
                        <a14:foregroundMark x1="72261" y1="42090" x2="69151" y2="40431"/>
                        <a14:backgroundMark x1="26111" y1="41957" x2="26111" y2="40133"/>
                        <a14:backgroundMark x1="44521" y1="20929" x2="43435" y2="21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00046" y="922348"/>
            <a:ext cx="460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529909" y="1837539"/>
            <a:ext cx="491457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Gofynnwch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ganfod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â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llystyfiant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hygyrch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(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ymyl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dôl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gwrych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ganghennau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coeden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).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ddelfrydol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ddylech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chi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dynnu’r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llystyfiant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disgyblion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gysgod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llystyfiant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papur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Does dim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rhaid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iddyn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pob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darn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gysgod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ac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allan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arbrofi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orgyffwrdd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gysgodion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Anogwch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dynnu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llun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gysgodion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planhigion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chynefinoedd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Gellir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brasluniau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cysgod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gyda’r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pecyn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gweithgareddau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gludwaith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tirluniau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dychmygol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ôl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ysgol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  <a:p>
            <a:pPr marL="228600" lvl="0" indent="-228600">
              <a:buFont typeface="+mj-lt"/>
              <a:buAutoNum type="arabicPeriod" startAt="3"/>
            </a:pPr>
            <a:endParaRPr lang="en-US" sz="1100" dirty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6342434"/>
            <a:ext cx="12192000" cy="563210"/>
          </a:xfrm>
          <a:prstGeom prst="rect">
            <a:avLst/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460924" y="469900"/>
            <a:ext cx="5321472" cy="7386789"/>
            <a:chOff x="460924" y="469900"/>
            <a:chExt cx="5321472" cy="7386789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460924" y="469900"/>
              <a:ext cx="5321472" cy="73867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954741" y="1645178"/>
              <a:ext cx="4545106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Gweithgaredd</a:t>
              </a:r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 3: </a:t>
              </a:r>
              <a:r>
                <a:rPr lang="en-GB" sz="3600" dirty="0" err="1">
                  <a:solidFill>
                    <a:srgbClr val="FFFFFF"/>
                  </a:solidFill>
                  <a:latin typeface="Fredoka One" panose="02000000000000000000" pitchFamily="2" charset="77"/>
                </a:rPr>
                <a:t>Celf</a:t>
              </a:r>
              <a:r>
                <a:rPr lang="en-GB" sz="3600" dirty="0">
                  <a:solidFill>
                    <a:srgbClr val="FFFFFF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600" dirty="0" err="1" smtClean="0">
                  <a:solidFill>
                    <a:srgbClr val="FFFFFF"/>
                  </a:solidFill>
                  <a:latin typeface="Fredoka One" panose="02000000000000000000" pitchFamily="2" charset="77"/>
                </a:rPr>
                <a:t>Cysgodion</a:t>
              </a:r>
              <a:endParaRPr lang="en-GB" sz="3600" dirty="0" smtClean="0">
                <a:solidFill>
                  <a:srgbClr val="FFFFFF"/>
                </a:solidFill>
                <a:latin typeface="Fredoka One" panose="02000000000000000000" pitchFamily="2" charset="77"/>
              </a:endParaRPr>
            </a:p>
            <a:p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Bydd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arnoch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chi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angen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 smtClean="0">
                  <a:solidFill>
                    <a:srgbClr val="FFFFFF"/>
                  </a:solidFill>
                  <a:latin typeface="Quicksand" panose="020B0604020202020204" charset="0"/>
                </a:rPr>
                <a:t>Diwrnod</a:t>
              </a: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heulog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Papur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gwyn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Clipfyrddau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Pensiliau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Siarcol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rgbClr val="FFFFFF"/>
                  </a:solidFill>
                  <a:latin typeface="Quicksand" panose="020B0604020202020204" charset="0"/>
                </a:rPr>
                <a:t>Llystyfiant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529910" y="782819"/>
            <a:ext cx="4914578" cy="70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D78643"/>
                </a:solidFill>
                <a:latin typeface="Fredoka One" panose="02000000000000000000" pitchFamily="2" charset="77"/>
              </a:rPr>
              <a:t>Cyfarwyddiadau</a:t>
            </a:r>
            <a:r>
              <a:rPr lang="en-GB" sz="4000" dirty="0">
                <a:solidFill>
                  <a:srgbClr val="D78643"/>
                </a:solidFill>
                <a:latin typeface="Fredoka One" panose="02000000000000000000" pitchFamily="2" charset="77"/>
              </a:rPr>
              <a:t> –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2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7370" y="634719"/>
            <a:ext cx="4990559" cy="4923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0540" y="1326939"/>
            <a:ext cx="35018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llawer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artistiaid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ffenestri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bach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i’w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helpu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ganolbwyntio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ran o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olygfa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sydd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arnyn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nhw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eisiau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ei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b="1" dirty="0" err="1">
                <a:solidFill>
                  <a:srgbClr val="4E6A84"/>
                </a:solidFill>
                <a:latin typeface="Quicksand" panose="020B0604020202020204" charset="0"/>
              </a:rPr>
              <a:t>braslunio</a:t>
            </a:r>
            <a:r>
              <a:rPr lang="en-GB" sz="1600" b="1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1600" b="1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Mae’n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dechneg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syml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ond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dros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canrifoedd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mae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artistiaid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defnyddio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technegau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eraill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cymhleth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drych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Claude a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siambrau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tywyll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16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16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Pecyn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Dysgu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Archwilio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cynnwys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mwy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wybodaeth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am y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rhain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  <p:pic>
        <p:nvPicPr>
          <p:cNvPr id="9" name="Graphic 15">
            <a:extLst>
              <a:ext uri="{FF2B5EF4-FFF2-40B4-BE49-F238E27FC236}">
                <a16:creationId xmlns:a16="http://schemas.microsoft.com/office/drawing/2014/main" id="{70DECD5C-B59C-E04A-892E-A8B040A2C9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87751" y="431800"/>
            <a:ext cx="5321472" cy="73867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900954" y="1557823"/>
            <a:ext cx="47648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D966"/>
                </a:solidFill>
                <a:latin typeface="Fredoka One" panose="02000000000000000000" pitchFamily="2" charset="77"/>
              </a:rPr>
              <a:t>Gweithgaredd</a:t>
            </a:r>
            <a:r>
              <a:rPr lang="en-GB" sz="4000" dirty="0">
                <a:solidFill>
                  <a:srgbClr val="FFD966"/>
                </a:solidFill>
                <a:latin typeface="Fredoka One" panose="02000000000000000000" pitchFamily="2" charset="77"/>
              </a:rPr>
              <a:t> 4: </a:t>
            </a:r>
            <a:r>
              <a:rPr lang="en-GB" sz="3200" dirty="0" err="1">
                <a:solidFill>
                  <a:srgbClr val="FFFFFF"/>
                </a:solidFill>
                <a:latin typeface="Fredoka One" panose="02000000000000000000" pitchFamily="2" charset="77"/>
              </a:rPr>
              <a:t>Ffenestri</a:t>
            </a:r>
            <a:r>
              <a:rPr lang="en-GB" sz="3200" dirty="0">
                <a:solidFill>
                  <a:srgbClr val="FFFFFF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Fredoka One" panose="02000000000000000000" pitchFamily="2" charset="77"/>
              </a:rPr>
              <a:t>Golygfeydd</a:t>
            </a:r>
            <a:endParaRPr lang="en-GB" sz="3200" dirty="0" smtClean="0">
              <a:solidFill>
                <a:srgbClr val="FFFFFF"/>
              </a:solidFill>
              <a:latin typeface="Fredoka One" panose="02000000000000000000" pitchFamily="2" charset="77"/>
            </a:endParaRPr>
          </a:p>
          <a:p>
            <a:endParaRPr lang="en-GB" sz="3200" dirty="0" smtClean="0">
              <a:solidFill>
                <a:schemeClr val="bg1"/>
              </a:solidFill>
              <a:latin typeface="Fredoka One" panose="02000000000000000000" pitchFamily="2" charset="77"/>
            </a:endParaRPr>
          </a:p>
          <a:p>
            <a:r>
              <a:rPr lang="en-GB" sz="2800" dirty="0" err="1">
                <a:solidFill>
                  <a:schemeClr val="bg1"/>
                </a:solidFill>
                <a:latin typeface="Fredoka One" panose="02000000000000000000" pitchFamily="2" charset="77"/>
              </a:rPr>
              <a:t>Bydd</a:t>
            </a:r>
            <a:r>
              <a:rPr lang="en-GB" sz="2800" dirty="0">
                <a:solidFill>
                  <a:schemeClr val="bg1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Fredoka One" panose="02000000000000000000" pitchFamily="2" charset="77"/>
              </a:rPr>
              <a:t>arnoch</a:t>
            </a:r>
            <a:r>
              <a:rPr lang="en-GB" sz="2800" dirty="0">
                <a:solidFill>
                  <a:schemeClr val="bg1"/>
                </a:solidFill>
                <a:latin typeface="Fredoka One" panose="02000000000000000000" pitchFamily="2" charset="77"/>
              </a:rPr>
              <a:t> chi </a:t>
            </a:r>
            <a:r>
              <a:rPr lang="en-GB" sz="2800" dirty="0" err="1">
                <a:solidFill>
                  <a:schemeClr val="bg1"/>
                </a:solidFill>
                <a:latin typeface="Fredoka One" panose="02000000000000000000" pitchFamily="2" charset="77"/>
              </a:rPr>
              <a:t>angen</a:t>
            </a:r>
            <a:r>
              <a:rPr lang="en-GB" sz="2800" dirty="0">
                <a:solidFill>
                  <a:schemeClr val="bg1"/>
                </a:solidFill>
                <a:latin typeface="Fredoka One" panose="02000000000000000000" pitchFamily="2" charset="77"/>
              </a:rPr>
              <a:t>: </a:t>
            </a:r>
            <a:endParaRPr lang="en-GB" sz="2800" dirty="0" smtClean="0">
              <a:solidFill>
                <a:schemeClr val="bg1"/>
              </a:solidFill>
              <a:latin typeface="Fredoka One" panose="02000000000000000000" pitchFamily="2" charset="77"/>
            </a:endParaRPr>
          </a:p>
          <a:p>
            <a:endParaRPr lang="en-GB" dirty="0" smtClean="0">
              <a:solidFill>
                <a:srgbClr val="FFFFFF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Stribedi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o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gerdyn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wedi’u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gludo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gyda’i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gilydd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gyda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thâp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i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greu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ffenestr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siâp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petryal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FFFFFF"/>
                </a:solidFill>
                <a:latin typeface="Quicksand" panose="020B0604020202020204" charset="0"/>
              </a:rPr>
              <a:t>Pensiliau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siarcol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sialc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gwyn</a:t>
            </a:r>
            <a:endParaRPr lang="en-GB" sz="2000" dirty="0">
              <a:solidFill>
                <a:srgbClr val="FFFFFF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Papur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gwyn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neu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ddu</a:t>
            </a:r>
            <a:endParaRPr lang="en-GB" sz="2000" dirty="0">
              <a:solidFill>
                <a:srgbClr val="FFFFFF"/>
              </a:solidFill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Clipfyrddau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Brasluniau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JMW Turner o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Ddyffryn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Quicksand" panose="020B0604020202020204" charset="0"/>
              </a:rPr>
              <a:t>Dyfrdwy</a:t>
            </a:r>
            <a:endParaRPr lang="en-GB" sz="2000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61" b="89983" l="9970" r="89980">
                        <a14:foregroundMark x1="51826" y1="23449" x2="39882" y2="51940"/>
                        <a14:foregroundMark x1="36377" y1="54030" x2="33860" y2="46302"/>
                        <a14:foregroundMark x1="72261" y1="42090" x2="69151" y2="40431"/>
                        <a14:backgroundMark x1="26111" y1="41957" x2="26111" y2="40133"/>
                        <a14:backgroundMark x1="44521" y1="20929" x2="43435" y2="21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4858" y="933248"/>
            <a:ext cx="460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30138</TotalTime>
  <Words>1318</Words>
  <Application>Microsoft Office PowerPoint</Application>
  <PresentationFormat>Widescreen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 Light</vt:lpstr>
      <vt:lpstr>Calibri</vt:lpstr>
      <vt:lpstr>Times New Roman</vt:lpstr>
      <vt:lpstr>Fredoka One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Howe</dc:creator>
  <cp:lastModifiedBy>Jillian Howe</cp:lastModifiedBy>
  <cp:revision>322</cp:revision>
  <dcterms:created xsi:type="dcterms:W3CDTF">2021-04-09T09:19:43Z</dcterms:created>
  <dcterms:modified xsi:type="dcterms:W3CDTF">2024-10-15T19:18:16Z</dcterms:modified>
</cp:coreProperties>
</file>