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360" r:id="rId3"/>
    <p:sldId id="365" r:id="rId4"/>
    <p:sldId id="367" r:id="rId5"/>
    <p:sldId id="354" r:id="rId6"/>
    <p:sldId id="366" r:id="rId7"/>
    <p:sldId id="357" r:id="rId8"/>
    <p:sldId id="356" r:id="rId9"/>
    <p:sldId id="368" r:id="rId10"/>
    <p:sldId id="362" r:id="rId11"/>
    <p:sldId id="371" r:id="rId12"/>
    <p:sldId id="369" r:id="rId13"/>
    <p:sldId id="370" r:id="rId14"/>
  </p:sldIdLst>
  <p:sldSz cx="12192000" cy="6858000"/>
  <p:notesSz cx="6858000" cy="9144000"/>
  <p:embeddedFontLst>
    <p:embeddedFont>
      <p:font typeface="Fredoka One" panose="020B0604020202020204" charset="0"/>
      <p:regular r:id="rId16"/>
    </p:embeddedFont>
    <p:embeddedFont>
      <p:font typeface="Quicksand" panose="020B0604020202020204" charset="0"/>
      <p:regular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  <p:cmAuthor id="2" name="Hannah Marubbi" initials="HM" lastIdx="6" clrIdx="1">
    <p:extLst>
      <p:ext uri="{19B8F6BF-5375-455C-9EA6-DF929625EA0E}">
        <p15:presenceInfo xmlns:p15="http://schemas.microsoft.com/office/powerpoint/2012/main" userId="S-1-5-21-1486970568-3785589942-1667704583-35786" providerId="AD"/>
      </p:ext>
    </p:extLst>
  </p:cmAuthor>
  <p:cmAuthor id="3" name="Jillian Howe" initials="JH" lastIdx="1" clrIdx="2">
    <p:extLst>
      <p:ext uri="{19B8F6BF-5375-455C-9EA6-DF929625EA0E}">
        <p15:presenceInfo xmlns:p15="http://schemas.microsoft.com/office/powerpoint/2012/main" userId="S-1-5-21-1486970568-3785589942-1667704583-36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8643"/>
    <a:srgbClr val="FFD966"/>
    <a:srgbClr val="4E6A84"/>
    <a:srgbClr val="FFFFFF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3194" autoAdjust="0"/>
  </p:normalViewPr>
  <p:slideViewPr>
    <p:cSldViewPr snapToGrid="0" snapToObjects="1">
      <p:cViewPr varScale="1">
        <p:scale>
          <a:sx n="69" d="100"/>
          <a:sy n="69" d="100"/>
        </p:scale>
        <p:origin x="6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81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16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5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38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5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95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42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11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14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8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60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microsoft.com/office/2007/relationships/hdphoto" Target="../media/hdphoto4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g"/><Relationship Id="rId3" Type="http://schemas.openxmlformats.org/officeDocument/2006/relationships/image" Target="../media/image6.emf"/><Relationship Id="rId12" Type="http://schemas.openxmlformats.org/officeDocument/2006/relationships/hyperlink" Target="https://vimeo.com/70953434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s://vimeo.com/689342146" TargetMode="External"/><Relationship Id="rId1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5.sv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11" Type="http://schemas.microsoft.com/office/2007/relationships/hdphoto" Target="../media/hdphoto3.wdp"/><Relationship Id="rId10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12" Type="http://schemas.microsoft.com/office/2007/relationships/hdphoto" Target="../media/hdphoto4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64008" y="3297682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382484"/>
            <a:ext cx="837630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4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r>
              <a:rPr lang="en-GB" sz="44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Llangollen</a:t>
            </a:r>
          </a:p>
          <a:p>
            <a:pPr algn="r"/>
            <a:r>
              <a:rPr lang="en-GB" sz="32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Ymwelwyr</a:t>
            </a:r>
            <a:r>
              <a:rPr lang="en-GB" sz="3200" b="1" dirty="0">
                <a:solidFill>
                  <a:srgbClr val="D78643"/>
                </a:solidFill>
                <a:latin typeface="Fredoka One" panose="02000000000000000000" pitchFamily="2" charset="77"/>
              </a:rPr>
              <a:t> a </a:t>
            </a:r>
            <a:r>
              <a:rPr lang="en-GB" sz="3200" b="1" dirty="0" err="1">
                <a:solidFill>
                  <a:srgbClr val="D78643"/>
                </a:solidFill>
                <a:latin typeface="Fredoka One" panose="02000000000000000000" pitchFamily="2" charset="77"/>
              </a:rPr>
              <a:t>Chysylltiadau</a:t>
            </a:r>
            <a:endParaRPr lang="en-GB" sz="3200" b="1" dirty="0" smtClean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4924" y="2508696"/>
            <a:ext cx="4485009" cy="38491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92563" y="3109843"/>
            <a:ext cx="323187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Erbyn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heddiw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rydym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ni’n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gwybod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Ferched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Llangollen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sgil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dyddiaduron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niferus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chofnodion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ysgrifenedig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cyfnod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Gadewch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ddysgu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hymwelwyr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chysylltiadau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…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39"/>
          <a:stretch/>
        </p:blipFill>
        <p:spPr>
          <a:xfrm>
            <a:off x="4355697" y="1049930"/>
            <a:ext cx="6504916" cy="88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30326"/>
            <a:ext cx="12192000" cy="14276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2195" y="420944"/>
            <a:ext cx="10240105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Y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a’u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cyfeillion</a:t>
            </a:r>
            <a:endParaRPr lang="en-GB" sz="4000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1504" y="1434501"/>
            <a:ext cx="542449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sgil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nifer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ddogfennau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ysgrifennwyd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pan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roedd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Merched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fyw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rydym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ni’n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gwybod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bod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ganddynt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lawer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ffrindiau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ddaeth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ymweld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â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nhw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ysgrifennodd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atynt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ac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anfonodd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amrywiaeth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anrhegion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atynt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gerfiadau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wartheg</a:t>
            </a:r>
            <a:r>
              <a:rPr lang="en-GB" b="1" dirty="0" smtClean="0">
                <a:solidFill>
                  <a:srgbClr val="D78643"/>
                </a:solidFill>
                <a:latin typeface="Quicksand" panose="020B0604020202020204" charset="0"/>
              </a:rPr>
              <a:t>!</a:t>
            </a:r>
          </a:p>
          <a:p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bwriadu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tawel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wlad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ymhell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bwysau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cymdeithas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ffrindiau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dal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bwysig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Cafodd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ffrindiau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agosaf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pwysicaf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anrhydedd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aros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nhw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Mhlas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Newydd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rhannu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rhywbeth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moethus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drud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pryd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"/>
          <a:stretch/>
        </p:blipFill>
        <p:spPr>
          <a:xfrm>
            <a:off x="6400800" y="1289627"/>
            <a:ext cx="5294751" cy="408247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10209952" y="2514753"/>
            <a:ext cx="2971197" cy="78596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431" b="90417" l="18978" r="100000">
                        <a14:foregroundMark x1="56204" y1="19653" x2="64781" y2="85069"/>
                        <a14:foregroundMark x1="39781" y1="85903" x2="45255" y2="82083"/>
                        <a14:backgroundMark x1="38321" y1="47014" x2="38321" y2="47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78"/>
          <a:stretch/>
        </p:blipFill>
        <p:spPr>
          <a:xfrm>
            <a:off x="7477317" y="2444057"/>
            <a:ext cx="2971197" cy="785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64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372100"/>
            <a:ext cx="12689237" cy="14859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2195" y="420944"/>
            <a:ext cx="10240105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Adlewyrchu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ar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berthynas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endParaRPr lang="en-GB" sz="4000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2721" y="1456746"/>
            <a:ext cx="549582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Roedd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Merched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Llangollen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gwybod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beth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oedden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nhw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eisiau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sut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roedden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nhw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eisiau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byw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bywydau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. Fe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wnaethant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hynny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fod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wahanol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radical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beth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pobl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eraill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o’u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hamgylch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wneud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pryd</a:t>
            </a:r>
            <a:r>
              <a:rPr lang="en-GB" b="1" dirty="0" smtClean="0">
                <a:solidFill>
                  <a:srgbClr val="D78643"/>
                </a:solidFill>
                <a:latin typeface="Quicksand" panose="020B0604020202020204" charset="0"/>
              </a:rPr>
              <a:t>.</a:t>
            </a:r>
          </a:p>
          <a:p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perthnasoedd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iach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hanfodol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i'n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penderfyniad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gyda’i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gilydd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anghonfensiynol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pryd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ond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dyna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gorau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iddyn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nhw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-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wnaethant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hapus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iawn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dewrder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fynd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groes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normal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pryd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rhoi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dewrder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hynny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10150433" y="0"/>
            <a:ext cx="2630689" cy="69588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7" t="3930" r="6249" b="23790"/>
          <a:stretch/>
        </p:blipFill>
        <p:spPr>
          <a:xfrm>
            <a:off x="542195" y="1467852"/>
            <a:ext cx="3927107" cy="495701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367186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80000"/>
            <a:ext cx="12192000" cy="1880710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542195" y="1490035"/>
            <a:ext cx="712570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Bob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dydd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fe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gawn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hamgylchynu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gan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ddylanwadau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cymdeithasol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sydd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siapio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bywydau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mewn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ffyrdd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nad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ydym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hyd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oed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sylweddoli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.  Fe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ddaw’r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dylanwadau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yma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gymysgedd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reolau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arferion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cymdeithasol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agweddau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gwerthoedd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sy’n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cael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creu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gan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grwpiau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gwahanol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o’n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hamgylch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ni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. </a:t>
            </a:r>
            <a:endParaRPr lang="en-GB" b="1" dirty="0" smtClean="0">
              <a:solidFill>
                <a:srgbClr val="D78643"/>
              </a:solidFill>
              <a:latin typeface="Quicksand" panose="020B0604020202020204" charset="0"/>
            </a:endParaRP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Drwy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ryngweithio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gyda’r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grwpiau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rydym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amsugno’r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dylanwadau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chwarae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sylweddol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siapio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hunaniaeth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gwerthoedd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ymddygiadau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lles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cyffredinol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aml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digwydd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cefndir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dywys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dewisiadau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syniadau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safbwyntiau’n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dawel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heb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gwbl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ymwybodol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effaith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9458198" y="-163792"/>
            <a:ext cx="2971197" cy="78596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431" b="90417" l="18978" r="100000">
                        <a14:foregroundMark x1="56204" y1="19653" x2="64781" y2="85069"/>
                        <a14:foregroundMark x1="39781" y1="85903" x2="45255" y2="82083"/>
                        <a14:backgroundMark x1="38321" y1="47014" x2="38321" y2="47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78"/>
          <a:stretch/>
        </p:blipFill>
        <p:spPr>
          <a:xfrm>
            <a:off x="6725563" y="-234488"/>
            <a:ext cx="2971197" cy="785960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2195" y="420944"/>
            <a:ext cx="10240105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Adlewyrchu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ar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berthynas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6500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5" r="11790"/>
          <a:stretch/>
        </p:blipFill>
        <p:spPr>
          <a:xfrm>
            <a:off x="-12700" y="3162299"/>
            <a:ext cx="12204700" cy="36957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2195" y="420944"/>
            <a:ext cx="10240105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Adlewyrchu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ar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berthynas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2195" y="1456746"/>
            <a:ext cx="59856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Fel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cymdeithion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ffyddlon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dreuliodd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dros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50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mlynedd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gyda’i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gilydd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fe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gefnogodd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chysurodd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Merched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ei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gilydd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ogystal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â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chreu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lle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unigryw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ailddiffiniodd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syniad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D78643"/>
                </a:solidFill>
                <a:latin typeface="Quicksand" panose="020B0604020202020204" charset="0"/>
              </a:rPr>
              <a:t>gwmnïaeth</a:t>
            </a:r>
            <a:r>
              <a:rPr lang="en-GB" b="1" dirty="0">
                <a:solidFill>
                  <a:srgbClr val="D78643"/>
                </a:solidFill>
                <a:latin typeface="Quicksand" panose="020B0604020202020204" charset="0"/>
              </a:rPr>
              <a:t>. </a:t>
            </a:r>
            <a:endParaRPr lang="en-GB" b="1" dirty="0" smtClean="0">
              <a:solidFill>
                <a:srgbClr val="D78643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Fe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agorodd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cysylltiad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bosibilrwydd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ysgogi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ddychmygu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math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gwahanol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gariad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phartneriaeth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2"/>
          <a:stretch/>
        </p:blipFill>
        <p:spPr>
          <a:xfrm>
            <a:off x="6937857" y="1456746"/>
            <a:ext cx="4691682" cy="4962181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647576" y="5100935"/>
            <a:ext cx="56300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Sut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all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cyfeillgarwch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cryf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newid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ffordd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rydym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ni’n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meddwl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am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gariad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a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phartneriaeth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? 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Allwch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chi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feddwl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am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unrhyw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enghreifftiau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o’ch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bywyd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eich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hun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632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1700"/>
            <a:ext cx="12192000" cy="2249009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352697" y="1525348"/>
            <a:ext cx="4565813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Llangollen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angerdd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ddarllen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ysgrifennu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mwynhau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dogfennu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Mhlas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Newydd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sawl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lwcus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rhoi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hanesion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manwl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lygad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ffynnon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meddyliau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haneswyr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galw’r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brif</a:t>
            </a:r>
            <a:r>
              <a:rPr lang="en-GB" sz="2000" dirty="0" smtClean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ffynonellau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52697" y="573344"/>
            <a:ext cx="9714787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Sut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ydym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ni’n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gwybod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am y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r="5279"/>
          <a:stretch/>
        </p:blipFill>
        <p:spPr>
          <a:xfrm>
            <a:off x="5247187" y="1536752"/>
            <a:ext cx="5903413" cy="452894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6096000" y="5842638"/>
            <a:ext cx="3413760" cy="522418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Desg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ysgrifennu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Eleanor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390" b="89917" l="19266" r="100000">
                        <a14:foregroundMark x1="56697" y1="19544" x2="65321" y2="84599"/>
                        <a14:foregroundMark x1="40183" y1="85428" x2="45688" y2="81630"/>
                        <a14:backgroundMark x1="38716" y1="46754" x2="38716" y2="46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45338" y="-1096385"/>
            <a:ext cx="3451925" cy="917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07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445000"/>
            <a:ext cx="12778668" cy="2413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5748" y="330357"/>
            <a:ext cx="7851790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Archwilio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cyfrifon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ysgrifenedig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45748" y="1262777"/>
            <a:ext cx="1091320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dyddiaduron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Eleanor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rhoi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cipolwg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o’u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bywydau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dyddiol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tra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bod y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cyfriflyfrau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datgelu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cofnod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oeddynt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brynu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chyflogau’r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gweision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Cadwodd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lyfrau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ryseitiau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llawn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danteithion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catalog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lyfrgell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bersonol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chofnodion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manwl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o’u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casgliadau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rhyfeddol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chwilfrydedd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sz="12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Gallwn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edrych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lythyrau</a:t>
            </a:r>
            <a:r>
              <a:rPr lang="en-GB" dirty="0" err="1" smtClean="0">
                <a:solidFill>
                  <a:srgbClr val="4E6A84"/>
                </a:solidFill>
                <a:latin typeface="Fredoka One" panose="020B0604020202020204" charset="0"/>
              </a:rPr>
              <a:t>l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gyfnewidiwyd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phobl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darllen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cofnod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gwesteion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 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llyfr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ymwelwyr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Trwy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archwilio’r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cofnodion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gallwn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ddarganfod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enwau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gwesteion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darganfod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dyddiaduron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llythyrau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ychwanegol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ysgrifennwyd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ymwelwyr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hynny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57622" y="3427324"/>
            <a:ext cx="3472726" cy="2980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390" b="89917" l="19266" r="100000">
                        <a14:foregroundMark x1="56697" y1="19544" x2="65321" y2="84599"/>
                        <a14:foregroundMark x1="40183" y1="85428" x2="45688" y2="81630"/>
                        <a14:backgroundMark x1="38716" y1="46754" x2="38716" y2="46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672509" y="934802"/>
            <a:ext cx="3320848" cy="882971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944911" y="3947142"/>
            <a:ext cx="259218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prif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ffynonellau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4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rhain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cadw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</a:rPr>
              <a:t>archifau,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</a:rPr>
              <a:t>llyfrgelloedd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</a:rPr>
              <a:t> ac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</a:rPr>
              <a:t>amgueddfeydd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</a:rPr>
              <a:t>. </a:t>
            </a:r>
            <a:endParaRPr lang="en-GB" sz="1400" dirty="0">
              <a:solidFill>
                <a:srgbClr val="D78643"/>
              </a:solidFill>
              <a:latin typeface="Fredoka One" panose="020B0604020202020204" charset="0"/>
            </a:endParaRPr>
          </a:p>
          <a:p>
            <a:pPr algn="ctr"/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aml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gellir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dod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brif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adnoddau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ar-lein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</a:rPr>
              <a:t>catalogau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</a:rPr>
              <a:t>digidol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94" y="3796802"/>
            <a:ext cx="5532408" cy="259301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4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1045752" y="6043380"/>
            <a:ext cx="2748861" cy="522418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Llofnod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Eleanor</a:t>
            </a:r>
          </a:p>
        </p:txBody>
      </p:sp>
    </p:spTree>
    <p:extLst>
      <p:ext uri="{BB962C8B-B14F-4D97-AF65-F5344CB8AC3E}">
        <p14:creationId xmlns:p14="http://schemas.microsoft.com/office/powerpoint/2010/main" val="228866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37366"/>
            <a:ext cx="12193059" cy="285837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22501" y="657955"/>
            <a:ext cx="5488361" cy="7154406"/>
            <a:chOff x="622502" y="657955"/>
            <a:chExt cx="4935810" cy="715440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2018A6C-E7DA-A04D-B019-AE58875BCFD4}"/>
                </a:ext>
              </a:extLst>
            </p:cNvPr>
            <p:cNvGrpSpPr/>
            <p:nvPr/>
          </p:nvGrpSpPr>
          <p:grpSpPr>
            <a:xfrm>
              <a:off x="622502" y="657955"/>
              <a:ext cx="4935810" cy="7154406"/>
              <a:chOff x="5122693" y="2939838"/>
              <a:chExt cx="3690496" cy="6593404"/>
            </a:xfrm>
          </p:grpSpPr>
          <p:pic>
            <p:nvPicPr>
              <p:cNvPr id="9" name="Graphic 11">
                <a:extLst>
                  <a:ext uri="{FF2B5EF4-FFF2-40B4-BE49-F238E27FC236}">
                    <a16:creationId xmlns:a16="http://schemas.microsoft.com/office/drawing/2014/main" id="{93DE2649-99BA-8047-8421-DFC4AAB77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 flipH="1">
                <a:off x="5122693" y="2939838"/>
                <a:ext cx="3690496" cy="6593404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9595D39-4F6C-EA45-9027-DC4783050CFC}"/>
                  </a:ext>
                </a:extLst>
              </p:cNvPr>
              <p:cNvSpPr txBox="1"/>
              <p:nvPr/>
            </p:nvSpPr>
            <p:spPr>
              <a:xfrm>
                <a:off x="5526776" y="4721278"/>
                <a:ext cx="2930505" cy="16167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Gwyliwch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y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ffilm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‘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Merched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Llangollen –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Denu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Ymwelwyr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i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Ddyffryn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Dyfrdwy</a:t>
                </a:r>
                <a:r>
                  <a:rPr lang="en-GB" dirty="0" smtClean="0">
                    <a:solidFill>
                      <a:srgbClr val="FFFFFF"/>
                    </a:solidFill>
                    <a:latin typeface="Quicksand" panose="020B0604020202020204" charset="0"/>
                  </a:rPr>
                  <a:t>’.</a:t>
                </a:r>
              </a:p>
              <a:p>
                <a:endParaRPr lang="en-GB" dirty="0">
                  <a:solidFill>
                    <a:srgbClr val="FFFFFF"/>
                  </a:solidFill>
                  <a:latin typeface="Quicksand" panose="020B0604020202020204" charset="0"/>
                </a:endParaRPr>
              </a:p>
              <a:p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Fe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grëwyd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y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ffilm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gan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ddefnyddio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nifer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o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brif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ffynonellau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a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recordiwyd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gan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</a:t>
                </a:r>
                <a:r>
                  <a:rPr lang="en-GB" dirty="0" err="1">
                    <a:solidFill>
                      <a:srgbClr val="FFFFFF"/>
                    </a:solidFill>
                    <a:latin typeface="Quicksand" panose="020B0604020202020204" charset="0"/>
                  </a:rPr>
                  <a:t>Ferched</a:t>
                </a:r>
                <a:r>
                  <a:rPr lang="en-GB" dirty="0">
                    <a:solidFill>
                      <a:srgbClr val="FFFFFF"/>
                    </a:solidFill>
                    <a:latin typeface="Quicksand" panose="020B0604020202020204" charset="0"/>
                  </a:rPr>
                  <a:t> Llangollen. </a:t>
                </a:r>
                <a:endParaRPr lang="en-US" dirty="0">
                  <a:solidFill>
                    <a:srgbClr val="FFFFFF"/>
                  </a:solidFill>
                  <a:latin typeface="Quicksand" panose="020B0604020202020204" charset="0"/>
                </a:endParaRPr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1162938" y="1760077"/>
              <a:ext cx="3606568" cy="706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4000" dirty="0" err="1">
                  <a:solidFill>
                    <a:srgbClr val="FFFFFF"/>
                  </a:solidFill>
                  <a:latin typeface="Fredoka One" panose="02000000000000000000" pitchFamily="2" charset="77"/>
                </a:rPr>
                <a:t>Gweithgaredd</a:t>
              </a:r>
              <a:endParaRPr lang="en-GB" sz="4000" dirty="0">
                <a:solidFill>
                  <a:srgbClr val="FFFFFF"/>
                </a:solidFill>
                <a:latin typeface="Fredoka One" panose="02000000000000000000" pitchFamily="2" charset="77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/>
          <a:srcRect l="35047" r="12034"/>
          <a:stretch/>
        </p:blipFill>
        <p:spPr>
          <a:xfrm rot="392199">
            <a:off x="7146353" y="663664"/>
            <a:ext cx="3067450" cy="2841317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grpSp>
        <p:nvGrpSpPr>
          <p:cNvPr id="16" name="Group 15"/>
          <p:cNvGrpSpPr/>
          <p:nvPr/>
        </p:nvGrpSpPr>
        <p:grpSpPr>
          <a:xfrm>
            <a:off x="815416" y="4618985"/>
            <a:ext cx="4573389" cy="1764846"/>
            <a:chOff x="6638423" y="890983"/>
            <a:chExt cx="4573389" cy="1764846"/>
          </a:xfrm>
        </p:grpSpPr>
        <p:sp>
          <p:nvSpPr>
            <p:cNvPr id="17" name="tab">
              <a:hlinkClick r:id="rId1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179474" y="1264412"/>
              <a:ext cx="4032338" cy="1391417"/>
            </a:xfrm>
            <a:prstGeom prst="roundRect">
              <a:avLst>
                <a:gd name="adj" fmla="val 33750"/>
              </a:avLst>
            </a:prstGeom>
            <a:solidFill>
              <a:srgbClr val="9FB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AB8DE"/>
                </a:solidFill>
              </a:endParaRPr>
            </a:p>
          </p:txBody>
        </p:sp>
        <p:sp>
          <p:nvSpPr>
            <p:cNvPr id="18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6723458" y="890983"/>
              <a:ext cx="1995356" cy="628613"/>
            </a:xfrm>
            <a:prstGeom prst="roundRect">
              <a:avLst>
                <a:gd name="adj" fmla="val 33750"/>
              </a:avLst>
            </a:prstGeom>
            <a:solidFill>
              <a:srgbClr val="D786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AB8DE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6638423" y="913764"/>
              <a:ext cx="21654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err="1" smtClean="0">
                  <a:solidFill>
                    <a:srgbClr val="FFD966"/>
                  </a:solidFill>
                  <a:latin typeface="Fredoka One" panose="020B0604020202020204" charset="0"/>
                </a:rPr>
                <a:t>Gwyliwch</a:t>
              </a:r>
              <a:endParaRPr lang="en-US" sz="2800" dirty="0">
                <a:solidFill>
                  <a:srgbClr val="FFD966"/>
                </a:solidFill>
                <a:latin typeface="Quicksand" pitchFamily="2" charset="77"/>
              </a:endParaRPr>
            </a:p>
          </p:txBody>
        </p:sp>
        <p:sp>
          <p:nvSpPr>
            <p:cNvPr id="20" name="TextBox 19">
              <a:hlinkClick r:id="rId12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7484907" y="1483067"/>
              <a:ext cx="340430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Denu</a:t>
              </a:r>
              <a:r>
                <a:rPr lang="en-GB" sz="28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Ymwelwyr</a:t>
              </a:r>
              <a:r>
                <a:rPr lang="en-GB" sz="28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i</a:t>
              </a:r>
              <a:r>
                <a:rPr lang="en-GB" sz="28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Ddyffryn</a:t>
              </a:r>
              <a:r>
                <a:rPr lang="en-GB" sz="28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800" dirty="0" err="1">
                  <a:solidFill>
                    <a:srgbClr val="FFFFFF"/>
                  </a:solidFill>
                  <a:latin typeface="Fredoka One" panose="020B0604020202020204" charset="0"/>
                </a:rPr>
                <a:t>Dyfrdwy</a:t>
              </a:r>
              <a:endParaRPr lang="en-GB" sz="2800" dirty="0">
                <a:solidFill>
                  <a:srgbClr val="FFFFFF"/>
                </a:solidFill>
                <a:latin typeface="Fredoka One" panose="020B060402020202020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50"/>
          <a:stretch/>
        </p:blipFill>
        <p:spPr>
          <a:xfrm rot="21406672">
            <a:off x="6728258" y="3453448"/>
            <a:ext cx="3848552" cy="296946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9691803" y="-279400"/>
            <a:ext cx="3337930" cy="88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1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37366"/>
            <a:ext cx="12193059" cy="2858376"/>
          </a:xfrm>
          <a:prstGeom prst="rect">
            <a:avLst/>
          </a:prstGeom>
        </p:spPr>
      </p:pic>
      <p:pic>
        <p:nvPicPr>
          <p:cNvPr id="23" name="Graphic 15">
            <a:extLst>
              <a:ext uri="{FF2B5EF4-FFF2-40B4-BE49-F238E27FC236}">
                <a16:creationId xmlns:a16="http://schemas.microsoft.com/office/drawing/2014/main" id="{6212A04D-3FC7-6E40-AA1A-1C4910D088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717467" y="408244"/>
            <a:ext cx="5256244" cy="744338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210256" y="1271477"/>
            <a:ext cx="4348128" cy="6295788"/>
            <a:chOff x="1162938" y="1577432"/>
            <a:chExt cx="4029645" cy="629578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9595D39-4F6C-EA45-9027-DC4783050CFC}"/>
                </a:ext>
              </a:extLst>
            </p:cNvPr>
            <p:cNvSpPr txBox="1"/>
            <p:nvPr/>
          </p:nvSpPr>
          <p:spPr>
            <a:xfrm>
              <a:off x="1162939" y="2487130"/>
              <a:ext cx="4029644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Mae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haneswyr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gwybod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bod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unigolion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enwog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canlynol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ymysg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rhestr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hir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o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ymwelwyr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ymweld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â’r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Merched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ym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Mhlas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Newydd. </a:t>
              </a:r>
              <a:endParaRPr lang="en-GB" sz="16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endParaRPr lang="en-GB" sz="1600" dirty="0">
                <a:solidFill>
                  <a:srgbClr val="FFFFFF"/>
                </a:solidFill>
                <a:latin typeface="Fredoka One" panose="020B0604020202020204" charset="0"/>
              </a:endParaRPr>
            </a:p>
            <a:p>
              <a:pPr lvl="0"/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•</a:t>
              </a:r>
              <a:r>
                <a:rPr lang="en-GB" sz="16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Dug </a:t>
              </a:r>
              <a:r>
                <a:rPr lang="en-GB" sz="1600" dirty="0">
                  <a:solidFill>
                    <a:srgbClr val="FFFFFF"/>
                  </a:solidFill>
                  <a:latin typeface="Fredoka One" panose="020B0604020202020204" charset="0"/>
                </a:rPr>
                <a:t>1af Wellington </a:t>
              </a:r>
            </a:p>
            <a:p>
              <a:pPr lvl="0"/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• Josiah </a:t>
              </a:r>
              <a:r>
                <a:rPr lang="en-GB" sz="1600" dirty="0">
                  <a:solidFill>
                    <a:srgbClr val="FFFFFF"/>
                  </a:solidFill>
                  <a:latin typeface="Fredoka One" panose="020B0604020202020204" charset="0"/>
                </a:rPr>
                <a:t>Wedgewood</a:t>
              </a:r>
            </a:p>
            <a:p>
              <a:pPr lvl="0"/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• </a:t>
              </a:r>
              <a:r>
                <a:rPr lang="en-GB" sz="16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Syr</a:t>
              </a:r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1600" dirty="0">
                  <a:solidFill>
                    <a:srgbClr val="FFFFFF"/>
                  </a:solidFill>
                  <a:latin typeface="Fredoka One" panose="020B0604020202020204" charset="0"/>
                </a:rPr>
                <a:t>Walter Scott </a:t>
              </a:r>
            </a:p>
            <a:p>
              <a:pPr lvl="0"/>
              <a:r>
                <a:rPr lang="en-GB" sz="1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• William </a:t>
              </a:r>
              <a:r>
                <a:rPr lang="en-GB" sz="1600" dirty="0">
                  <a:solidFill>
                    <a:srgbClr val="FFFFFF"/>
                  </a:solidFill>
                  <a:latin typeface="Fredoka One" panose="020B0604020202020204" charset="0"/>
                </a:rPr>
                <a:t>Wordsworth</a:t>
              </a:r>
            </a:p>
            <a:p>
              <a:pPr lvl="0"/>
              <a:endParaRPr lang="en-GB" sz="16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Defnyddiwch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rhyngrwyd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ddysgu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ychydig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am bob un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bobl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yma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ac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atebwch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cwestiynau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dde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sz="16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16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Ffynhonnell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eilaidd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mae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haneswyr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galw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gwybodaeth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sy’n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cael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ysgrifennu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am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bobl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o’r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gorffennol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ôl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iddynt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farw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  <a:p>
              <a:endParaRPr lang="en-GB" sz="2800" dirty="0">
                <a:solidFill>
                  <a:srgbClr val="FFFFFF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162938" y="1577432"/>
              <a:ext cx="3606568" cy="706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4000" dirty="0" err="1" smtClean="0">
                  <a:solidFill>
                    <a:srgbClr val="FFFFFF"/>
                  </a:solidFill>
                  <a:latin typeface="Fredoka One" panose="02000000000000000000" pitchFamily="2" charset="77"/>
                </a:rPr>
                <a:t>Tasg</a:t>
              </a:r>
              <a:endParaRPr lang="en-GB" sz="4000" dirty="0">
                <a:solidFill>
                  <a:srgbClr val="FFFFFF"/>
                </a:solidFill>
                <a:latin typeface="Fredoka One" panose="02000000000000000000" pitchFamily="2" charset="77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435531" y="505718"/>
            <a:ext cx="4290839" cy="271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Enw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Dyddiad</a:t>
            </a:r>
            <a:r>
              <a:rPr lang="en-GB" sz="1600" dirty="0" smtClean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geni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600" dirty="0" err="1" smtClean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marw</a:t>
            </a:r>
            <a:r>
              <a:rPr lang="en-GB" sz="1600" dirty="0" smtClean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ble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maen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nhw’n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Pam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nhw’n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enwog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err="1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6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ddefnyddio’r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rhyngrwyd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allwch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ddod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hymweliadau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neu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gysylltiadau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GB" sz="1600" dirty="0" err="1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sz="16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â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Merched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Llangollen.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63855" y="3396456"/>
            <a:ext cx="3845970" cy="321900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691178" y="3851797"/>
            <a:ext cx="28150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Tra’n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chwilio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rhyngrwyd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hi’n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gallu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ymddiried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wybodaeth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chyflwyno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Ydych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chi’n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meddwl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bod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gwefannau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dangos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ffeithiau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cywir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syniadau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barn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pobl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</a:p>
          <a:p>
            <a:pPr algn="ctr"/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Sut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allwch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chi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ddweud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9386422" y="1009762"/>
            <a:ext cx="3944207" cy="1043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3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195" y="420944"/>
            <a:ext cx="7851790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Ceisiadau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00000000000000000" pitchFamily="2" charset="77"/>
              </a:rPr>
              <a:t>gwesteion</a:t>
            </a: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42194" y="1383279"/>
            <a:ext cx="653838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ffilm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sôn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grŵp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Wrecsam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nhw’n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gobeithio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morwyn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Mary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Carryll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edrych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agos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llythyrau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cyflwyno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sicrhau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ddosbarth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cymdeithasol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digon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uchel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cherdded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amgylch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gerddi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ffynonellau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hanesyddol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hefyd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cofnodi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Tywysog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Pückler-Muskau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Brwsia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Almaen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Gwlad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Pwyl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Rwsia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fodern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)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â’r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heb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lythyr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cyflwyno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Bu’n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aros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awr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penderfynu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cwrdd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ag o. 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tybio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mai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deitl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tywysogaidd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ydi’r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unig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reswm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digwyddodd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6873"/>
            <a:ext cx="12193059" cy="18803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31" b="90417" l="18978" r="100000">
                        <a14:foregroundMark x1="56204" y1="19653" x2="64781" y2="85069"/>
                        <a14:foregroundMark x1="39781" y1="85903" x2="45255" y2="82083"/>
                        <a14:backgroundMark x1="38321" y1="47014" x2="38321" y2="47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78"/>
          <a:stretch/>
        </p:blipFill>
        <p:spPr>
          <a:xfrm>
            <a:off x="7457343" y="-832745"/>
            <a:ext cx="3124829" cy="826600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232974" y="2628900"/>
            <a:ext cx="3725966" cy="4893264"/>
            <a:chOff x="5906769" y="1154381"/>
            <a:chExt cx="5509044" cy="6593404"/>
          </a:xfrm>
        </p:grpSpPr>
        <p:pic>
          <p:nvPicPr>
            <p:cNvPr id="10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5906769" y="1154381"/>
              <a:ext cx="5509044" cy="659340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481653" y="1943511"/>
              <a:ext cx="4504736" cy="4022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err="1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Tasg</a:t>
              </a:r>
              <a:endParaRPr lang="en-GB" sz="2000" dirty="0">
                <a:latin typeface="Quicksand" panose="020B0604020202020204" charset="0"/>
              </a:endParaRPr>
            </a:p>
            <a:p>
              <a:endParaRPr lang="en-GB" dirty="0" smtClean="0">
                <a:solidFill>
                  <a:srgbClr val="FFFFFF"/>
                </a:solidFill>
              </a:endParaRPr>
            </a:p>
            <a:p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Gan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ddefnyddio’r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rhyngrwyd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ymchwiliwch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arferion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hanesyddol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canlynol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: </a:t>
              </a:r>
            </a:p>
            <a:p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‘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cardiau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galw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 a 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llythyrau</a:t>
              </a:r>
              <a:r>
                <a:rPr lang="en-GB" sz="2000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2000" dirty="0" err="1">
                  <a:solidFill>
                    <a:srgbClr val="FFFFFF"/>
                  </a:solidFill>
                  <a:latin typeface="Fredoka One" panose="020B0604020202020204" charset="0"/>
                </a:rPr>
                <a:t>cyflwyno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y 18fed </a:t>
              </a:r>
              <a:r>
                <a:rPr lang="en-GB" dirty="0" err="1">
                  <a:solidFill>
                    <a:srgbClr val="FFFFFF"/>
                  </a:solidFill>
                  <a:latin typeface="Quicksand" panose="020B0604020202020204" charset="0"/>
                </a:rPr>
                <a:t>Ganrif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’. 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390" b="89917" l="0" r="97510">
                        <a14:foregroundMark x1="56130" y1="85704" x2="45977" y2="85773"/>
                        <a14:backgroundMark x1="53448" y1="83633" x2="53448" y2="83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4780"/>
          <a:stretch/>
        </p:blipFill>
        <p:spPr>
          <a:xfrm>
            <a:off x="9876542" y="-372560"/>
            <a:ext cx="3171475" cy="838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0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37366"/>
            <a:ext cx="12193059" cy="285837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2018A6C-E7DA-A04D-B019-AE58875BCFD4}"/>
              </a:ext>
            </a:extLst>
          </p:cNvPr>
          <p:cNvGrpSpPr/>
          <p:nvPr/>
        </p:nvGrpSpPr>
        <p:grpSpPr>
          <a:xfrm>
            <a:off x="5941345" y="359307"/>
            <a:ext cx="5829098" cy="7490868"/>
            <a:chOff x="8433856" y="2939838"/>
            <a:chExt cx="3690496" cy="6593404"/>
          </a:xfrm>
        </p:grpSpPr>
        <p:pic>
          <p:nvPicPr>
            <p:cNvPr id="9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8433856" y="2939838"/>
              <a:ext cx="3690496" cy="65934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9595D39-4F6C-EA45-9027-DC4783050CFC}"/>
                </a:ext>
              </a:extLst>
            </p:cNvPr>
            <p:cNvSpPr txBox="1"/>
            <p:nvPr/>
          </p:nvSpPr>
          <p:spPr>
            <a:xfrm>
              <a:off x="8655329" y="4807234"/>
              <a:ext cx="3247550" cy="3413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6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Dyluniwch</a:t>
              </a:r>
              <a:r>
                <a:rPr lang="en-GB" sz="16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cerdyn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galw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hun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gyda’ch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enw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cyfeiriad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dyddiad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ymweliad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arfaethedig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un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ochr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a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dyluniad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personol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ochr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arall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endParaRPr lang="en-GB" sz="16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600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 smtClean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llawysgrifen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gorau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ysgrifennwch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lythyr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dirty="0" err="1">
                  <a:solidFill>
                    <a:srgbClr val="FFFFFF"/>
                  </a:solidFill>
                  <a:latin typeface="Fredoka One" panose="020B0604020202020204" charset="0"/>
                </a:rPr>
                <a:t>cyflwyno</a:t>
              </a:r>
              <a:r>
                <a:rPr lang="en-GB" dirty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byr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gan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unigolyn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enwog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rydych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chi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wedi’i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ddewis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cyflwyno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ffrind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(chi)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Foneddiges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Eleanor Butler a Sarah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Ponsonby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llythyr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fe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fyddant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cyflwyno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chi ac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argymell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cymeriad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da,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mwyn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i’r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Merched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deimlo’n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hapus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gwrdd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â chi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a’ch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croesawu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i’w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cartref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 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Cynlluniwch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eich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llythyr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gyntaf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meddyliwch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am y math o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gymeriadau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byddai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gan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y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Merched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ddiddordeb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cyfarfod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â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nhw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,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yn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ogystal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â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nodweddion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cadarnhaol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am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eu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1600" dirty="0" err="1">
                  <a:solidFill>
                    <a:srgbClr val="FFFFFF"/>
                  </a:solidFill>
                  <a:latin typeface="Quicksand" panose="020B0604020202020204" charset="0"/>
                </a:rPr>
                <a:t>cymeriad</a:t>
              </a:r>
              <a:r>
                <a:rPr lang="en-GB" sz="1600" dirty="0">
                  <a:solidFill>
                    <a:srgbClr val="FFFFFF"/>
                  </a:solidFill>
                  <a:latin typeface="Quicksand" panose="020B0604020202020204" charset="0"/>
                </a:rPr>
                <a:t>.</a:t>
              </a:r>
              <a:endParaRPr lang="en-US" sz="1600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805" y="433142"/>
            <a:ext cx="4498340" cy="412038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070621" y="1184775"/>
            <a:ext cx="34481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chi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wneud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ymchwil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dychmygwch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eich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bod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yn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D78643"/>
                </a:solidFill>
                <a:latin typeface="Fredoka One" panose="020B0604020202020204" charset="0"/>
              </a:rPr>
              <a:t>ffrind</a:t>
            </a:r>
            <a:r>
              <a:rPr lang="en-GB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naill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Josiah Wedgewood,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Syr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Walter Scott, Dug 1af Wellington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William Wordsworth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dymuno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Llangollen. </a:t>
            </a:r>
          </a:p>
          <a:p>
            <a:pPr algn="ctr"/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Meddyliwch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y math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gymeriad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fyddech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chi.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431" b="90417" l="18978" r="100000">
                        <a14:foregroundMark x1="56204" y1="19653" x2="64781" y2="85069"/>
                        <a14:foregroundMark x1="39781" y1="85903" x2="45255" y2="82083"/>
                        <a14:backgroundMark x1="38321" y1="47014" x2="38321" y2="47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78"/>
          <a:stretch/>
        </p:blipFill>
        <p:spPr>
          <a:xfrm>
            <a:off x="-884050" y="-377493"/>
            <a:ext cx="3337930" cy="882971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340635" y="1453794"/>
            <a:ext cx="38916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>
                <a:solidFill>
                  <a:srgbClr val="FFFFFF"/>
                </a:solidFill>
                <a:latin typeface="Fredoka One" panose="02000000000000000000" pitchFamily="2" charset="77"/>
              </a:rPr>
              <a:t>Gweithgaredd</a:t>
            </a:r>
            <a:endParaRPr lang="en-GB" sz="4000" dirty="0">
              <a:solidFill>
                <a:srgbClr val="FFFFFF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6876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81247" y="452902"/>
            <a:ext cx="10111099" cy="523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Gweithgaredd</a:t>
            </a:r>
            <a:r>
              <a:rPr lang="en-GB" sz="2800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2800" dirty="0" err="1">
                <a:solidFill>
                  <a:srgbClr val="D78643"/>
                </a:solidFill>
                <a:latin typeface="Fredoka One" panose="02000000000000000000" pitchFamily="2" charset="77"/>
              </a:rPr>
              <a:t>Pellach</a:t>
            </a:r>
            <a:r>
              <a:rPr lang="en-GB" sz="2800" dirty="0">
                <a:solidFill>
                  <a:srgbClr val="D78643"/>
                </a:solidFill>
                <a:latin typeface="Fredoka One" panose="02000000000000000000" pitchFamily="2" charset="77"/>
              </a:rPr>
              <a:t> – </a:t>
            </a:r>
            <a:r>
              <a:rPr lang="en-GB" sz="2800" dirty="0" err="1">
                <a:solidFill>
                  <a:srgbClr val="4E6A84"/>
                </a:solidFill>
                <a:latin typeface="Fredoka One" panose="02000000000000000000" pitchFamily="2" charset="77"/>
              </a:rPr>
              <a:t>Seliau</a:t>
            </a:r>
            <a:r>
              <a:rPr lang="en-GB" sz="28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28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Cwyr</a:t>
            </a:r>
            <a:r>
              <a:rPr lang="en-GB" sz="28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2800" dirty="0" smtClean="0">
              <a:solidFill>
                <a:srgbClr val="D78643"/>
              </a:solidFill>
              <a:latin typeface="Quicksand" panose="020B0604020202020204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" y="6342434"/>
            <a:ext cx="12192000" cy="563210"/>
          </a:xfrm>
          <a:prstGeom prst="rect">
            <a:avLst/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81247" y="1227909"/>
            <a:ext cx="617568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Roedd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ysgrifennu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llythyrau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weithgaredd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poblogaidd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y 18fed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Ganrif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. </a:t>
            </a:r>
            <a:endParaRPr lang="en-GB" sz="16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Dyma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ffeithiau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diddorol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:</a:t>
            </a:r>
            <a:endParaRPr lang="en-GB" sz="5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arbed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arian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llythyrau’n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hysgrifennu’n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groes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weithiau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.  Fe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fyddai’r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ochr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llawn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cyntaf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ysgrifennu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cyfeiriad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os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ganddynt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fwy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i’w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ddweud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fe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fyddai’r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ysgrifennydd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troi’r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90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gradd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ysgrifennu’r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dudalen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nesaf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ben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cyntaf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hi’n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anodd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ddarllen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ond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arbed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arian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ysgrifennydd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brwd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Techneg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arall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arbed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plygu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selio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’r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llythyrau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hytrach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na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defnyddio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amlen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Ymchwiliwch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seliau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ar-lein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ddysgu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endParaRPr lang="en-GB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Bydd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arnoch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 chi </a:t>
            </a:r>
            <a:r>
              <a:rPr lang="en-GB" dirty="0" err="1">
                <a:solidFill>
                  <a:srgbClr val="4E6A84"/>
                </a:solidFill>
                <a:latin typeface="Fredoka One" panose="020B0604020202020204" charset="0"/>
              </a:rPr>
              <a:t>angen</a:t>
            </a:r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: </a:t>
            </a:r>
            <a:endParaRPr lang="en-GB" sz="600" dirty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Cannwyll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(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nid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cannwyll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fach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mae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cannwyll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lliw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well)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Matsis</a:t>
            </a:r>
            <a:endParaRPr lang="en-GB" sz="14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newydd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sgrap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ymarfer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plygu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seliau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Stampiau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/</a:t>
            </a:r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seliau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-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ceiniogau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pennau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sgriw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mawr,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ymylon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capiau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poteli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plastig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briciau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Lego ac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ati</a:t>
            </a:r>
            <a:endParaRPr lang="en-GB" sz="1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" r="17263" b="22594"/>
          <a:stretch/>
        </p:blipFill>
        <p:spPr>
          <a:xfrm>
            <a:off x="7459576" y="3571685"/>
            <a:ext cx="3931866" cy="239055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6" r="14997" b="12273"/>
          <a:stretch/>
        </p:blipFill>
        <p:spPr>
          <a:xfrm>
            <a:off x="7459576" y="452902"/>
            <a:ext cx="3931866" cy="2852881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415340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81247" y="462527"/>
            <a:ext cx="10111099" cy="585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200" dirty="0" err="1">
                <a:solidFill>
                  <a:srgbClr val="D78643"/>
                </a:solidFill>
                <a:latin typeface="Fredoka One" panose="02000000000000000000" pitchFamily="2" charset="77"/>
              </a:rPr>
              <a:t>Gweithgaredd</a:t>
            </a:r>
            <a:r>
              <a:rPr lang="en-GB" sz="3200" dirty="0">
                <a:solidFill>
                  <a:srgbClr val="D78643"/>
                </a:solidFill>
                <a:latin typeface="Fredoka One" panose="02000000000000000000" pitchFamily="2" charset="77"/>
              </a:rPr>
              <a:t> </a:t>
            </a:r>
            <a:r>
              <a:rPr lang="en-GB" sz="3200" dirty="0" err="1">
                <a:solidFill>
                  <a:srgbClr val="D78643"/>
                </a:solidFill>
                <a:latin typeface="Fredoka One" panose="02000000000000000000" pitchFamily="2" charset="77"/>
              </a:rPr>
              <a:t>Pellach</a:t>
            </a:r>
            <a:r>
              <a:rPr lang="en-GB" sz="3200" dirty="0">
                <a:solidFill>
                  <a:srgbClr val="D78643"/>
                </a:solidFill>
                <a:latin typeface="Fredoka One" panose="02000000000000000000" pitchFamily="2" charset="77"/>
              </a:rPr>
              <a:t> – </a:t>
            </a:r>
            <a:r>
              <a:rPr lang="en-GB" sz="3200" dirty="0" err="1">
                <a:solidFill>
                  <a:srgbClr val="4E6A84"/>
                </a:solidFill>
                <a:latin typeface="Fredoka One" panose="02000000000000000000" pitchFamily="2" charset="77"/>
              </a:rPr>
              <a:t>Seliau</a:t>
            </a:r>
            <a:r>
              <a:rPr lang="en-GB" sz="32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3200" dirty="0" err="1">
                <a:solidFill>
                  <a:srgbClr val="4E6A84"/>
                </a:solidFill>
                <a:latin typeface="Fredoka One" panose="02000000000000000000" pitchFamily="2" charset="77"/>
              </a:rPr>
              <a:t>Cwyr</a:t>
            </a:r>
            <a:r>
              <a:rPr lang="en-GB" sz="3200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3200" dirty="0">
              <a:solidFill>
                <a:srgbClr val="D78643"/>
              </a:solidFill>
              <a:latin typeface="Quicksand" panose="020B0604020202020204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" y="6342434"/>
            <a:ext cx="12192000" cy="563210"/>
          </a:xfrm>
          <a:prstGeom prst="rect">
            <a:avLst/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81247" y="1325487"/>
            <a:ext cx="533926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Ymarferwch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blygu’r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sgrap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gyntaf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Plygwch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draean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dri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arall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tua’r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maint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plyg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llai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ben. 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Rŵan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ceisiwch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blygu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llythyr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cyflwyno.Cover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the table with newspaper.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Gorchuddiwch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bwrdd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phapur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newydd.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Goleuwch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gannwyll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gadewch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iddo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losgi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greu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Dewiswch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sêl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Ymarferwch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sgrap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gyntaf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Chwythwch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gannwyll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allan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thywalltwch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pwll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bychan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wedi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meddalu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papur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draws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plyg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blotyn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da.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ofalus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gwasgwch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sêl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gwlyb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byddwch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ofalus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beidio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dim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dwylo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adael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gwrthrych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wrth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iddo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oeri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gallwch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bilio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ffwrdd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araf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Pan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fyddwch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chi’n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teimlo’n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hyderus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fe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allwch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chi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roi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cynnig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llythyr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cyflwyno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6152829" y="1325487"/>
            <a:ext cx="38100" cy="4661427"/>
          </a:xfrm>
          <a:prstGeom prst="line">
            <a:avLst/>
          </a:prstGeom>
          <a:ln>
            <a:solidFill>
              <a:srgbClr val="4E6A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423247" y="1317474"/>
            <a:ext cx="493897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GOFAL: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Mae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angen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goruchwyliaeth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oedolyn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gweithgaredd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yma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cynnwys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tân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poeth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Sicrhewch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plant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goruchwylio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grwpiau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bach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tra’n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cymryd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gweithgareddau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Sicrhewch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ddigon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ystafell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gwiriwch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mwg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achosi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larymau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wneud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sŵn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ddelfrydol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fe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gennych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2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gorsaf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selio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agos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at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ffenestr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agored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ffwrdd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synwyryddion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mwg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chyfyngwch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nifer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blant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ardal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adeg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Fredoka One" panose="020B0604020202020204" charset="0"/>
              </a:rPr>
              <a:t>SYLWER: </a:t>
            </a:r>
            <a:endParaRPr lang="en-GB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Gellir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prynu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selio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modern,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mae’n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cynnwys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cynhwysyddion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(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gwenyn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unig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)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mwyn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iddo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fwy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hyblyg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a gall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wrthsefyll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peiriannau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didoli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llythyrau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modern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swyddfa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bost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dirty="0" smtClean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31" b="90417" l="18978" r="100000">
                        <a14:foregroundMark x1="56204" y1="19653" x2="64781" y2="85069"/>
                        <a14:foregroundMark x1="39781" y1="85903" x2="45255" y2="82083"/>
                        <a14:backgroundMark x1="38321" y1="47014" x2="38321" y2="47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78"/>
          <a:stretch/>
        </p:blipFill>
        <p:spPr>
          <a:xfrm flipH="1">
            <a:off x="9866722" y="1182145"/>
            <a:ext cx="3337930" cy="88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9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49106</TotalTime>
  <Words>1631</Words>
  <Application>Microsoft Office PowerPoint</Application>
  <PresentationFormat>Widescreen</PresentationFormat>
  <Paragraphs>127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Times New Roman</vt:lpstr>
      <vt:lpstr>Fredoka One</vt:lpstr>
      <vt:lpstr>Quicksand</vt:lpstr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457</cp:revision>
  <dcterms:created xsi:type="dcterms:W3CDTF">2021-04-09T09:19:43Z</dcterms:created>
  <dcterms:modified xsi:type="dcterms:W3CDTF">2025-01-21T14:31:39Z</dcterms:modified>
</cp:coreProperties>
</file>