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7" r:id="rId2"/>
    <p:sldId id="309" r:id="rId3"/>
    <p:sldId id="286" r:id="rId4"/>
    <p:sldId id="321" r:id="rId5"/>
    <p:sldId id="322" r:id="rId6"/>
    <p:sldId id="314" r:id="rId7"/>
    <p:sldId id="313" r:id="rId8"/>
    <p:sldId id="323" r:id="rId9"/>
    <p:sldId id="320" r:id="rId10"/>
  </p:sldIdLst>
  <p:sldSz cx="12192000" cy="6858000"/>
  <p:notesSz cx="6858000" cy="9144000"/>
  <p:embeddedFontLst>
    <p:embeddedFont>
      <p:font typeface="Fredoka One" panose="020B0604020202020204" charset="0"/>
      <p:regular r:id="rId12"/>
    </p:embeddedFont>
    <p:embeddedFont>
      <p:font typeface="Calibri Light" panose="020F0302020204030204" pitchFamily="34" charset="0"/>
      <p:regular r:id="rId13"/>
      <p:italic r:id="rId14"/>
    </p:embeddedFont>
    <p:embeddedFont>
      <p:font typeface="Quicksand" panose="020B0604020202020204" charset="0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8643"/>
    <a:srgbClr val="FFD966"/>
    <a:srgbClr val="4E6A84"/>
    <a:srgbClr val="FFFFFF"/>
    <a:srgbClr val="9FB7DB"/>
    <a:srgbClr val="DD3B1C"/>
    <a:srgbClr val="7B5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1" autoAdjust="0"/>
    <p:restoredTop sz="93979" autoAdjust="0"/>
  </p:normalViewPr>
  <p:slideViewPr>
    <p:cSldViewPr snapToGrid="0" snapToObjects="1">
      <p:cViewPr varScale="1">
        <p:scale>
          <a:sx n="69" d="100"/>
          <a:sy n="69" d="100"/>
        </p:scale>
        <p:origin x="37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3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8D0B7-899F-5F4F-9C5B-B2EB92D1A9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880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55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4253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9055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43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41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8464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80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2.svg"/><Relationship Id="rId9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tate.org.uk/kids/explore/who-is/who-jmw-turner" TargetMode="Externa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6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8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EEB38C1D-44EF-5F42-98F9-5ACA34A463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64008" y="3297682"/>
            <a:ext cx="12344400" cy="36325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283200" y="342320"/>
            <a:ext cx="845183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The lives of the</a:t>
            </a:r>
          </a:p>
          <a:p>
            <a:pPr algn="r"/>
            <a:r>
              <a:rPr lang="en-GB" sz="40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Ladies of Llangollen</a:t>
            </a:r>
            <a:endParaRPr lang="en-GB" sz="4000" b="1" dirty="0">
              <a:solidFill>
                <a:srgbClr val="D78643"/>
              </a:solidFill>
              <a:latin typeface="Fredoka One" panose="02000000000000000000" pitchFamily="2" charset="77"/>
            </a:endParaRPr>
          </a:p>
          <a:p>
            <a:pPr algn="r"/>
            <a:endParaRPr lang="en-US" sz="32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52" b="30265"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4077" y="5284217"/>
            <a:ext cx="1373637" cy="13736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 flipV="1">
            <a:off x="5712638" y="2028946"/>
            <a:ext cx="4382955" cy="377692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592667" y="2517023"/>
            <a:ext cx="307586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Foneddiges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smtClean="0">
                <a:solidFill>
                  <a:srgbClr val="4E6A84"/>
                </a:solidFill>
                <a:latin typeface="Fredoka One" panose="020B0604020202020204" charset="0"/>
              </a:rPr>
              <a:t>Eleanor 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Butler 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(1739-1829) a 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Sarah 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Ponsonby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(1755-1831)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ydyn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ni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Rydym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ni’n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adnabyddus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am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ein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ffordd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anarferol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fyw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, 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chawn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ein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hadnabod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aml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fel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‘</a:t>
            </a:r>
            <a:r>
              <a:rPr lang="en-GB" sz="2000" dirty="0" err="1">
                <a:solidFill>
                  <a:srgbClr val="4E6A84"/>
                </a:solidFill>
                <a:latin typeface="Fredoka One" panose="020B0604020202020204" charset="0"/>
              </a:rPr>
              <a:t>Merched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 Llangollen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’. </a:t>
            </a:r>
          </a:p>
          <a:p>
            <a:pPr algn="ctr"/>
            <a:endParaRPr lang="en-GB" sz="16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algn="ctr"/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Dewch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ni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ddysgu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mwy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am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ein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bywydau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diddorol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!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422" b="89973" l="9942" r="98799">
                        <a14:foregroundMark x1="29205" y1="19540" x2="33596" y2="84580"/>
                        <a14:foregroundMark x1="20713" y1="85398" x2="23488" y2="81612"/>
                        <a14:foregroundMark x1="78376" y1="85671" x2="73405" y2="85792"/>
                        <a14:backgroundMark x1="19967" y1="46743" x2="19967" y2="46743"/>
                        <a14:backgroundMark x1="77092" y1="83641" x2="77092" y2="83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2" y="869358"/>
            <a:ext cx="6457115" cy="882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40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073CB86C-4E9E-BD48-9F6E-8C06A80734A1}"/>
              </a:ext>
            </a:extLst>
          </p:cNvPr>
          <p:cNvSpPr txBox="1"/>
          <p:nvPr/>
        </p:nvSpPr>
        <p:spPr>
          <a:xfrm>
            <a:off x="591406" y="342320"/>
            <a:ext cx="9919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Pwy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oedd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Merched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Llangollen? </a:t>
            </a:r>
            <a:endParaRPr lang="en-US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94908"/>
            <a:ext cx="12192000" cy="2563091"/>
          </a:xfrm>
          <a:prstGeom prst="rect">
            <a:avLst/>
          </a:prstGeom>
        </p:spPr>
      </p:pic>
      <p:sp>
        <p:nvSpPr>
          <p:cNvPr id="17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>
            <a:off x="9652758" y="2146435"/>
            <a:ext cx="1867300" cy="765252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dirty="0" smtClean="0">
                <a:solidFill>
                  <a:srgbClr val="4E6A84"/>
                </a:solidFill>
                <a:latin typeface="Fredoka One" panose="020B0604020202020204" charset="0"/>
              </a:rPr>
              <a:t>Sarah </a:t>
            </a:r>
          </a:p>
          <a:p>
            <a:r>
              <a:rPr lang="en-GB" sz="2000" dirty="0" err="1" smtClean="0">
                <a:solidFill>
                  <a:srgbClr val="4E6A84"/>
                </a:solidFill>
                <a:latin typeface="Fredoka One" panose="020B0604020202020204" charset="0"/>
              </a:rPr>
              <a:t>Ponsonby</a:t>
            </a:r>
            <a:endParaRPr lang="en-GB" sz="2000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C444F7-5E5D-B842-8AB5-203B1FA367CA}"/>
              </a:ext>
            </a:extLst>
          </p:cNvPr>
          <p:cNvSpPr txBox="1"/>
          <p:nvPr/>
        </p:nvSpPr>
        <p:spPr>
          <a:xfrm>
            <a:off x="609878" y="1381014"/>
            <a:ext cx="773273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Eleanor Butler a Sarah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Ponsonby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hanu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deuluoedd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cyfoethog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Iwerddon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. 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teuluoedd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eisiau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iddyn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nhw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briodi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dynion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cyfoethog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doedd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cariad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ddim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bwysig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disgwyl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iddynt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briodi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cael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plant a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rhedeg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haelwydydd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4E6A84"/>
                </a:solidFill>
                <a:latin typeface="Quicksand" panose="020B0604020202020204" charset="0"/>
              </a:rPr>
              <a:t>hunain</a:t>
            </a:r>
            <a:r>
              <a:rPr lang="en-GB" sz="2000" b="1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2400" b="1" dirty="0" smtClean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11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>
            <a:off x="6788242" y="5605229"/>
            <a:ext cx="1867300" cy="827775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dirty="0" smtClean="0">
                <a:solidFill>
                  <a:srgbClr val="4E6A84"/>
                </a:solidFill>
                <a:latin typeface="Fredoka One" panose="020B0604020202020204" charset="0"/>
              </a:rPr>
              <a:t>Eleanor Butler</a:t>
            </a:r>
            <a:endParaRPr lang="en-GB" sz="2000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422" b="89973" l="9942" r="98799">
                        <a14:foregroundMark x1="29205" y1="19540" x2="33596" y2="84580"/>
                        <a14:foregroundMark x1="20713" y1="85398" x2="23488" y2="81612"/>
                        <a14:foregroundMark x1="78376" y1="85671" x2="73405" y2="85792"/>
                        <a14:backgroundMark x1="19967" y1="46743" x2="19967" y2="46743"/>
                        <a14:backgroundMark x1="77092" y1="83641" x2="77092" y2="83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386" y="587142"/>
            <a:ext cx="5316814" cy="727042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844645" y="674758"/>
            <a:ext cx="1424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FFFFFF"/>
                </a:solidFill>
              </a:rPr>
              <a:t>© Visit Wales</a:t>
            </a:r>
            <a:endParaRPr lang="en-GB" sz="1400" dirty="0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91406" y="3143123"/>
            <a:ext cx="68497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nad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oedd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Merched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cydsynio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â’r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cynllun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penderfynodd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teulu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Eleanor y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byddent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hanfon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fyw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i’r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lleiandy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lle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cafodd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haddysg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ferch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ifanc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Sarah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briodi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erbyn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hewyllys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sz="24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19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08596"/>
            <a:ext cx="13912345" cy="23622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C798FDD-743E-9747-9584-F37AF27B92BB}"/>
              </a:ext>
            </a:extLst>
          </p:cNvPr>
          <p:cNvSpPr txBox="1"/>
          <p:nvPr/>
        </p:nvSpPr>
        <p:spPr>
          <a:xfrm>
            <a:off x="591406" y="1376041"/>
            <a:ext cx="648249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Nid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dyna’r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math o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fywyd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oedd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Eleanor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na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Sarah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dymuno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gael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, felly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penderfynodd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ddwy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redeg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ffwrdd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.   </a:t>
            </a:r>
          </a:p>
          <a:p>
            <a:endParaRPr lang="en-GB" b="1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Fe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wnaethant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geisio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dianc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am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tro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cyntaf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1778.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Gwisgodd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merched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ddillad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dynion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chario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pistolau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ac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fe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wnaethant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ffoi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o’u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cartrefi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ganol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nos.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anffodus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cwch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hwyr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gadael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Iwerddon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daliodd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teuluoedd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fyny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â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nhw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a’u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hebrwng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ôl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adref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 </a:t>
            </a:r>
          </a:p>
          <a:p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ôl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iddynt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ddianc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unwaith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eto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derbyniodd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teuluoedd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dymuniadau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diwedd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gadawodd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Eleanor a Sarah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Iwerddon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am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ynghyd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â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morwyn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Sarah, Mary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Carryl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a’i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chi Frisk.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BC6E6-7C55-0C44-BDF0-6D3071040520}"/>
              </a:ext>
            </a:extLst>
          </p:cNvPr>
          <p:cNvSpPr txBox="1"/>
          <p:nvPr/>
        </p:nvSpPr>
        <p:spPr>
          <a:xfrm>
            <a:off x="591406" y="361911"/>
            <a:ext cx="11143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Dianc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rhag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byd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y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boneddigion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844645" y="674758"/>
            <a:ext cx="1424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FFFFFF"/>
                </a:solidFill>
              </a:rPr>
              <a:t>© Visit Wales</a:t>
            </a:r>
            <a:endParaRPr lang="en-GB" sz="1400" dirty="0"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5" t="3703" r="5785" b="23704"/>
          <a:stretch/>
        </p:blipFill>
        <p:spPr>
          <a:xfrm>
            <a:off x="7602116" y="1043803"/>
            <a:ext cx="4132919" cy="5192642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19" name="Rectangle 18"/>
          <p:cNvSpPr/>
          <p:nvPr/>
        </p:nvSpPr>
        <p:spPr>
          <a:xfrm>
            <a:off x="591406" y="5698122"/>
            <a:ext cx="61792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err="1">
                <a:solidFill>
                  <a:schemeClr val="bg1"/>
                </a:solidFill>
                <a:latin typeface="Quicksand" panose="020B0604020202020204" charset="0"/>
              </a:rPr>
              <a:t>Sut</a:t>
            </a:r>
            <a:r>
              <a:rPr lang="en-GB" b="1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chemeClr val="bg1"/>
                </a:solidFill>
                <a:latin typeface="Quicksand" panose="020B0604020202020204" charset="0"/>
              </a:rPr>
              <a:t>fyddech</a:t>
            </a:r>
            <a:r>
              <a:rPr lang="en-GB" b="1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chemeClr val="bg1"/>
                </a:solidFill>
                <a:latin typeface="Quicksand" panose="020B0604020202020204" charset="0"/>
              </a:rPr>
              <a:t>chi’n</a:t>
            </a:r>
            <a:r>
              <a:rPr lang="en-GB" b="1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chemeClr val="bg1"/>
                </a:solidFill>
                <a:latin typeface="Quicksand" panose="020B0604020202020204" charset="0"/>
              </a:rPr>
              <a:t>teimlo</a:t>
            </a:r>
            <a:r>
              <a:rPr lang="en-GB" b="1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chemeClr val="bg1"/>
                </a:solidFill>
                <a:latin typeface="Quicksand" panose="020B0604020202020204" charset="0"/>
              </a:rPr>
              <a:t>pe</a:t>
            </a:r>
            <a:r>
              <a:rPr lang="en-GB" b="1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chemeClr val="bg1"/>
                </a:solidFill>
                <a:latin typeface="Quicksand" panose="020B0604020202020204" charset="0"/>
              </a:rPr>
              <a:t>baech</a:t>
            </a:r>
            <a:r>
              <a:rPr lang="en-GB" b="1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chemeClr val="bg1"/>
                </a:solidFill>
                <a:latin typeface="Quicksand" panose="020B0604020202020204" charset="0"/>
              </a:rPr>
              <a:t>yn</a:t>
            </a:r>
            <a:r>
              <a:rPr lang="en-GB" b="1" dirty="0">
                <a:solidFill>
                  <a:schemeClr val="bg1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chemeClr val="bg1"/>
                </a:solidFill>
                <a:latin typeface="Quicksand" panose="020B0604020202020204" charset="0"/>
              </a:rPr>
              <a:t>yr</a:t>
            </a:r>
            <a:r>
              <a:rPr lang="en-GB" b="1" dirty="0">
                <a:solidFill>
                  <a:schemeClr val="bg1"/>
                </a:solidFill>
                <a:latin typeface="Quicksand" panose="020B0604020202020204" charset="0"/>
              </a:rPr>
              <a:t> un </a:t>
            </a:r>
            <a:r>
              <a:rPr lang="en-GB" b="1" dirty="0" err="1">
                <a:solidFill>
                  <a:schemeClr val="bg1"/>
                </a:solidFill>
                <a:latin typeface="Quicksand" panose="020B0604020202020204" charset="0"/>
              </a:rPr>
              <a:t>sefyllfa</a:t>
            </a:r>
            <a:r>
              <a:rPr lang="en-GB" b="1" dirty="0">
                <a:solidFill>
                  <a:schemeClr val="bg1"/>
                </a:solidFill>
                <a:latin typeface="Quicksand" panose="020B0604020202020204" charset="0"/>
              </a:rPr>
              <a:t> ag Eleanor a Sarah? </a:t>
            </a:r>
          </a:p>
        </p:txBody>
      </p:sp>
    </p:spTree>
    <p:extLst>
      <p:ext uri="{BB962C8B-B14F-4D97-AF65-F5344CB8AC3E}">
        <p14:creationId xmlns:p14="http://schemas.microsoft.com/office/powerpoint/2010/main" val="423554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94" r="13824"/>
          <a:stretch/>
        </p:blipFill>
        <p:spPr>
          <a:xfrm>
            <a:off x="-12701" y="3768436"/>
            <a:ext cx="12204701" cy="31041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C798FDD-743E-9747-9584-F37AF27B92BB}"/>
              </a:ext>
            </a:extLst>
          </p:cNvPr>
          <p:cNvSpPr txBox="1"/>
          <p:nvPr/>
        </p:nvSpPr>
        <p:spPr>
          <a:xfrm>
            <a:off x="591405" y="1320253"/>
            <a:ext cx="387167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dirty="0">
                <a:solidFill>
                  <a:srgbClr val="4E6A84"/>
                </a:solidFill>
                <a:latin typeface="Quicksand" panose="020B0604020202020204" charset="0"/>
              </a:rPr>
              <a:t>Teithiodd y ddwy gyda'i gilydd o Dde Cymru i’r Gogledd, gan benderfynu byw yn Llangollen, ac roeddent yn ei disgrifio fel ‘y wlad brydferthaf yn y Byd.’ Bu i’r Merched rentu tŷ fferm bychan o’r enw Bwthyn Pen-y-Maes a chafodd ei ailenwi’n Plas Newydd. Cyn pen dim, roedd hanes a ffordd o fyw Eleanor a Sarah yn enwog! </a:t>
            </a:r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BC6E6-7C55-0C44-BDF0-6D3071040520}"/>
              </a:ext>
            </a:extLst>
          </p:cNvPr>
          <p:cNvSpPr txBox="1"/>
          <p:nvPr/>
        </p:nvSpPr>
        <p:spPr>
          <a:xfrm>
            <a:off x="591406" y="342320"/>
            <a:ext cx="11143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Cartref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newydd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yng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Nghymru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1758" r="2258" b="13652"/>
          <a:stretch/>
        </p:blipFill>
        <p:spPr>
          <a:xfrm>
            <a:off x="4784819" y="1320253"/>
            <a:ext cx="7023100" cy="4787900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14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>
            <a:off x="9063318" y="887625"/>
            <a:ext cx="2349982" cy="865255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y-GB" sz="2000" dirty="0">
                <a:solidFill>
                  <a:srgbClr val="4E6A84"/>
                </a:solidFill>
                <a:latin typeface="Fredoka One" panose="020B0604020202020204" charset="0"/>
              </a:rPr>
              <a:t>Tŷ Plas Newydd yn y 1700au </a:t>
            </a:r>
            <a:endParaRPr lang="en-GB" sz="2000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sp>
        <p:nvSpPr>
          <p:cNvPr id="12" name="tab">
            <a:hlinkClick r:id="rId5"/>
            <a:extLst>
              <a:ext uri="{FF2B5EF4-FFF2-40B4-BE49-F238E27FC236}">
                <a16:creationId xmlns:a16="http://schemas.microsoft.com/office/drawing/2014/main" id="{FD231123-9720-9445-B69C-513B60F04189}"/>
              </a:ext>
            </a:extLst>
          </p:cNvPr>
          <p:cNvSpPr/>
          <p:nvPr/>
        </p:nvSpPr>
        <p:spPr>
          <a:xfrm>
            <a:off x="696131" y="4748993"/>
            <a:ext cx="3594595" cy="1550207"/>
          </a:xfrm>
          <a:prstGeom prst="roundRect">
            <a:avLst>
              <a:gd name="adj" fmla="val 33750"/>
            </a:avLst>
          </a:prstGeom>
          <a:solidFill>
            <a:srgbClr val="D78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latin typeface="Quicksand" panose="020B0604020202020204" charset="0"/>
              </a:rPr>
              <a:t>Cliciwch</a:t>
            </a:r>
            <a:r>
              <a:rPr lang="en-GB" dirty="0">
                <a:latin typeface="Quicksand" panose="020B0604020202020204" charset="0"/>
              </a:rPr>
              <a:t> </a:t>
            </a:r>
            <a:r>
              <a:rPr lang="en-GB" dirty="0" err="1">
                <a:latin typeface="Quicksand" panose="020B0604020202020204" charset="0"/>
              </a:rPr>
              <a:t>yma</a:t>
            </a:r>
            <a:r>
              <a:rPr lang="en-GB" dirty="0">
                <a:latin typeface="Quicksand" panose="020B0604020202020204" charset="0"/>
              </a:rPr>
              <a:t> </a:t>
            </a:r>
            <a:r>
              <a:rPr lang="en-GB" dirty="0" err="1">
                <a:latin typeface="Quicksand" panose="020B0604020202020204" charset="0"/>
              </a:rPr>
              <a:t>i</a:t>
            </a:r>
            <a:r>
              <a:rPr lang="en-GB" dirty="0">
                <a:latin typeface="Quicksand" panose="020B0604020202020204" charset="0"/>
              </a:rPr>
              <a:t> </a:t>
            </a:r>
            <a:r>
              <a:rPr lang="en-GB" dirty="0" err="1">
                <a:latin typeface="Quicksand" panose="020B0604020202020204" charset="0"/>
              </a:rPr>
              <a:t>wylio</a:t>
            </a:r>
            <a:r>
              <a:rPr lang="en-GB" dirty="0">
                <a:latin typeface="Quicksand" panose="020B0604020202020204" charset="0"/>
              </a:rPr>
              <a:t> </a:t>
            </a:r>
            <a:r>
              <a:rPr lang="en-GB" dirty="0" err="1">
                <a:latin typeface="Quicksand" panose="020B0604020202020204" charset="0"/>
              </a:rPr>
              <a:t>fideo</a:t>
            </a:r>
            <a:r>
              <a:rPr lang="en-GB" dirty="0">
                <a:latin typeface="Quicksand" panose="020B0604020202020204" charset="0"/>
              </a:rPr>
              <a:t> 360⁰ o </a:t>
            </a:r>
            <a:r>
              <a:rPr lang="en-GB" dirty="0" err="1">
                <a:latin typeface="Quicksand" panose="020B0604020202020204" charset="0"/>
              </a:rPr>
              <a:t>sut</a:t>
            </a:r>
            <a:r>
              <a:rPr lang="en-GB" dirty="0">
                <a:latin typeface="Quicksand" panose="020B0604020202020204" charset="0"/>
              </a:rPr>
              <a:t> </a:t>
            </a:r>
            <a:r>
              <a:rPr lang="en-GB" dirty="0" err="1">
                <a:latin typeface="Quicksand" panose="020B0604020202020204" charset="0"/>
              </a:rPr>
              <a:t>yr</a:t>
            </a:r>
            <a:r>
              <a:rPr lang="en-GB" dirty="0">
                <a:latin typeface="Quicksand" panose="020B0604020202020204" charset="0"/>
              </a:rPr>
              <a:t> </a:t>
            </a:r>
            <a:r>
              <a:rPr lang="en-GB" dirty="0" err="1">
                <a:latin typeface="Quicksand" panose="020B0604020202020204" charset="0"/>
              </a:rPr>
              <a:t>oedd</a:t>
            </a:r>
            <a:r>
              <a:rPr lang="en-GB" dirty="0">
                <a:latin typeface="Quicksand" panose="020B0604020202020204" charset="0"/>
              </a:rPr>
              <a:t> Plas Newydd </a:t>
            </a:r>
            <a:r>
              <a:rPr lang="en-GB" dirty="0" err="1">
                <a:latin typeface="Quicksand" panose="020B0604020202020204" charset="0"/>
              </a:rPr>
              <a:t>yn</a:t>
            </a:r>
            <a:r>
              <a:rPr lang="en-GB" dirty="0">
                <a:latin typeface="Quicksand" panose="020B0604020202020204" charset="0"/>
              </a:rPr>
              <a:t> </a:t>
            </a:r>
            <a:r>
              <a:rPr lang="en-GB" dirty="0" err="1">
                <a:latin typeface="Quicksand" panose="020B0604020202020204" charset="0"/>
              </a:rPr>
              <a:t>edrych</a:t>
            </a:r>
            <a:r>
              <a:rPr lang="en-GB" dirty="0">
                <a:latin typeface="Quicksand" panose="020B0604020202020204" charset="0"/>
              </a:rPr>
              <a:t> </a:t>
            </a:r>
            <a:r>
              <a:rPr lang="en-GB" dirty="0" err="1">
                <a:latin typeface="Quicksand" panose="020B0604020202020204" charset="0"/>
              </a:rPr>
              <a:t>ym</a:t>
            </a:r>
            <a:r>
              <a:rPr lang="en-GB" dirty="0">
                <a:latin typeface="Quicksand" panose="020B0604020202020204" charset="0"/>
              </a:rPr>
              <a:t> 1830.  </a:t>
            </a:r>
            <a:r>
              <a:rPr lang="en-GB" dirty="0" err="1">
                <a:latin typeface="Quicksand" panose="020B0604020202020204" charset="0"/>
              </a:rPr>
              <a:t>Sut</a:t>
            </a:r>
            <a:r>
              <a:rPr lang="en-GB" dirty="0">
                <a:latin typeface="Quicksand" panose="020B0604020202020204" charset="0"/>
              </a:rPr>
              <a:t> </a:t>
            </a:r>
            <a:r>
              <a:rPr lang="en-GB" dirty="0" err="1">
                <a:latin typeface="Quicksand" panose="020B0604020202020204" charset="0"/>
              </a:rPr>
              <a:t>mae</a:t>
            </a:r>
            <a:r>
              <a:rPr lang="en-GB" dirty="0">
                <a:latin typeface="Quicksand" panose="020B0604020202020204" charset="0"/>
              </a:rPr>
              <a:t> </a:t>
            </a:r>
            <a:r>
              <a:rPr lang="en-GB" dirty="0" err="1">
                <a:latin typeface="Quicksand" panose="020B0604020202020204" charset="0"/>
              </a:rPr>
              <a:t>wedi</a:t>
            </a:r>
            <a:r>
              <a:rPr lang="en-GB" dirty="0">
                <a:latin typeface="Quicksand" panose="020B0604020202020204" charset="0"/>
              </a:rPr>
              <a:t> </a:t>
            </a:r>
            <a:r>
              <a:rPr lang="en-GB" dirty="0" err="1">
                <a:latin typeface="Quicksand" panose="020B0604020202020204" charset="0"/>
              </a:rPr>
              <a:t>newid</a:t>
            </a:r>
            <a:r>
              <a:rPr lang="en-GB" dirty="0">
                <a:latin typeface="Quicksand" panose="020B0604020202020204" charset="0"/>
              </a:rPr>
              <a:t>?</a:t>
            </a:r>
            <a:endParaRPr lang="en-GB" sz="1050" b="1" dirty="0">
              <a:latin typeface="Quicksand" panose="020B0604020202020204" charset="0"/>
            </a:endParaRPr>
          </a:p>
        </p:txBody>
      </p:sp>
      <p:sp>
        <p:nvSpPr>
          <p:cNvPr id="15" name="tab">
            <a:extLst>
              <a:ext uri="{FF2B5EF4-FFF2-40B4-BE49-F238E27FC236}">
                <a16:creationId xmlns:a16="http://schemas.microsoft.com/office/drawing/2014/main" id="{FD231123-9720-9445-B69C-513B60F04189}"/>
              </a:ext>
            </a:extLst>
          </p:cNvPr>
          <p:cNvSpPr/>
          <p:nvPr/>
        </p:nvSpPr>
        <p:spPr>
          <a:xfrm rot="20755849">
            <a:off x="341402" y="4494591"/>
            <a:ext cx="1852246" cy="470061"/>
          </a:xfrm>
          <a:prstGeom prst="roundRect">
            <a:avLst>
              <a:gd name="adj" fmla="val 33750"/>
            </a:avLst>
          </a:prstGeom>
          <a:solidFill>
            <a:srgbClr val="FFD96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err="1">
                <a:solidFill>
                  <a:srgbClr val="D78643"/>
                </a:solidFill>
                <a:latin typeface="Fredoka One" panose="020B0604020202020204" charset="0"/>
              </a:rPr>
              <a:t>Gwyliwch</a:t>
            </a:r>
            <a:endParaRPr lang="en-GB" sz="2400" dirty="0">
              <a:solidFill>
                <a:srgbClr val="D78643"/>
              </a:solidFill>
              <a:latin typeface="Fredoka One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41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00500"/>
            <a:ext cx="12192000" cy="2857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789" y="696263"/>
            <a:ext cx="5719272" cy="4289454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C798FDD-743E-9747-9584-F37AF27B92BB}"/>
              </a:ext>
            </a:extLst>
          </p:cNvPr>
          <p:cNvSpPr txBox="1"/>
          <p:nvPr/>
        </p:nvSpPr>
        <p:spPr>
          <a:xfrm>
            <a:off x="591406" y="1376039"/>
            <a:ext cx="4858415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Daeth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cannoedd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artistiaid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beirdd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dyfeiswyr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mwyaf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adnabyddus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ogystal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â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phobl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bwysig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neu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enwog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eraill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ymweld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â’r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Merched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cartref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Llangollen. </a:t>
            </a:r>
            <a:endParaRPr lang="en-GB" b="1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cy-GB" dirty="0">
                <a:solidFill>
                  <a:srgbClr val="4E6A84"/>
                </a:solidFill>
                <a:latin typeface="Quicksand" panose="020B0604020202020204" charset="0"/>
              </a:rPr>
              <a:t>Daethant yno i grwydro o amgylch y gerddi hardd, darluniadwy ac i weld y tŷ gothig anarferol oedd wedi cael ei greu gan y Merched. Ond y peth a oedd yn denu’r rhan fwyaf o bobl i ymweld â Phlas Newydd oedd </a:t>
            </a:r>
            <a:r>
              <a:rPr lang="cy-GB" sz="2400" dirty="0">
                <a:solidFill>
                  <a:srgbClr val="D78643"/>
                </a:solidFill>
                <a:latin typeface="Fredoka One" panose="020B0604020202020204" charset="0"/>
              </a:rPr>
              <a:t>cyfeillgarwch</a:t>
            </a:r>
            <a:r>
              <a:rPr lang="cy-GB" dirty="0">
                <a:solidFill>
                  <a:srgbClr val="4E6A84"/>
                </a:solidFill>
                <a:latin typeface="Quicksand" panose="020B0604020202020204" charset="0"/>
              </a:rPr>
              <a:t> hynod y Merched. </a:t>
            </a:r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BC6E6-7C55-0C44-BDF0-6D3071040520}"/>
              </a:ext>
            </a:extLst>
          </p:cNvPr>
          <p:cNvSpPr txBox="1"/>
          <p:nvPr/>
        </p:nvSpPr>
        <p:spPr>
          <a:xfrm>
            <a:off x="591406" y="342320"/>
            <a:ext cx="11143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Ymwelwyr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enwog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422" b="89973" l="9942" r="98799">
                        <a14:foregroundMark x1="29205" y1="19540" x2="33596" y2="84580"/>
                        <a14:foregroundMark x1="20713" y1="85398" x2="23488" y2="81612"/>
                        <a14:foregroundMark x1="78376" y1="85671" x2="73405" y2="85792"/>
                        <a14:backgroundMark x1="19967" y1="46743" x2="19967" y2="46743"/>
                        <a14:backgroundMark x1="77092" y1="83641" x2="77092" y2="83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352" y="1759492"/>
            <a:ext cx="5000064" cy="683728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91406" y="5527125"/>
            <a:ext cx="61792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Dewch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i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ni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edrych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yn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fanylach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ar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pam y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daeth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y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Merched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a’u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cartref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ym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Mhlas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Newydd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mor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b="1" dirty="0" err="1">
                <a:solidFill>
                  <a:srgbClr val="FFFFFF"/>
                </a:solidFill>
                <a:latin typeface="Quicksand" panose="020B0604020202020204" charset="0"/>
              </a:rPr>
              <a:t>boblogaidd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… </a:t>
            </a:r>
          </a:p>
        </p:txBody>
      </p:sp>
    </p:spTree>
    <p:extLst>
      <p:ext uri="{BB962C8B-B14F-4D97-AF65-F5344CB8AC3E}">
        <p14:creationId xmlns:p14="http://schemas.microsoft.com/office/powerpoint/2010/main" val="12043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548226"/>
            <a:ext cx="12192001" cy="330977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C798FDD-743E-9747-9584-F37AF27B92BB}"/>
              </a:ext>
            </a:extLst>
          </p:cNvPr>
          <p:cNvSpPr txBox="1"/>
          <p:nvPr/>
        </p:nvSpPr>
        <p:spPr>
          <a:xfrm>
            <a:off x="591406" y="1153776"/>
            <a:ext cx="110036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ffordd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fyw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Eleanor a Sarah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wahanol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rhan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fwyaf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ferched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bryd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hynny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bod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cilio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rhag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 smtClean="0">
                <a:solidFill>
                  <a:srgbClr val="D78643"/>
                </a:solidFill>
                <a:latin typeface="Fredoka One" panose="020B0604020202020204" charset="0"/>
              </a:rPr>
              <a:t>pwysau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bywyd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ffasiynol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byw’r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ddisgrifir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fel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Fredoka One" panose="020B0604020202020204" charset="0"/>
              </a:rPr>
              <a:t>ymddeoliad</a:t>
            </a:r>
            <a:r>
              <a:rPr lang="en-GB" sz="2000" dirty="0">
                <a:solidFill>
                  <a:srgbClr val="D78643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Fredoka One" panose="020B0604020202020204" charset="0"/>
              </a:rPr>
              <a:t>perffaith</a:t>
            </a:r>
            <a:r>
              <a:rPr lang="en-GB" sz="2000" dirty="0">
                <a:solidFill>
                  <a:srgbClr val="D78643"/>
                </a:solidFill>
                <a:latin typeface="Fredoka One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wlad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  <a:p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merched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mwynhau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pynciau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creadigol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hamser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hamdden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ac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byw’r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bywyd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rhamantaidd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‘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delfrydol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’.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perthynas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Eleanor a Sarah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cael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hystyried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enghraifft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berffaith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‘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gyfeillgarwch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rhamantaidd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’.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merched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dynion</a:t>
            </a:r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dymuno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bywyd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heb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bwysau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cymdeithas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eiddigeddus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ohonynt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BC6E6-7C55-0C44-BDF0-6D3071040520}"/>
              </a:ext>
            </a:extLst>
          </p:cNvPr>
          <p:cNvSpPr txBox="1"/>
          <p:nvPr/>
        </p:nvSpPr>
        <p:spPr>
          <a:xfrm>
            <a:off x="591406" y="342320"/>
            <a:ext cx="11143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Ffordd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o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fyw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r>
              <a:rPr lang="en-GB" sz="4000" b="1" dirty="0" err="1">
                <a:solidFill>
                  <a:srgbClr val="4E6A84"/>
                </a:solidFill>
                <a:latin typeface="Fredoka One" panose="02000000000000000000" pitchFamily="2" charset="77"/>
              </a:rPr>
              <a:t>ramantaidd</a:t>
            </a:r>
            <a:r>
              <a:rPr lang="en-GB" sz="4000" b="1" dirty="0">
                <a:solidFill>
                  <a:srgbClr val="4E6A84"/>
                </a:solidFill>
                <a:latin typeface="Fredoka One" panose="02000000000000000000" pitchFamily="2" charset="77"/>
              </a:rPr>
              <a:t> 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993282" y="3381004"/>
            <a:ext cx="3964841" cy="33749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394129" y="3797309"/>
            <a:ext cx="274063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y term </a:t>
            </a:r>
            <a:endParaRPr lang="en-GB" sz="14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pPr algn="ctr"/>
            <a:r>
              <a:rPr lang="en-GB" sz="1400" dirty="0" smtClean="0">
                <a:solidFill>
                  <a:srgbClr val="4E6A84"/>
                </a:solidFill>
                <a:latin typeface="Quicksand" panose="020B0604020202020204" charset="0"/>
              </a:rPr>
              <a:t>‘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rhamantaidd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’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golygu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rhywbeth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gwahanol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dyddiau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hynny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‘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cyfeillgarwch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rhamantaidd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’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D78643"/>
                </a:solidFill>
                <a:latin typeface="Fredoka One" panose="020B0604020202020204" charset="0"/>
              </a:rPr>
              <a:t>ddelfryd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oedd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llawer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bobl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dyheu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amdano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fod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gyfle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ferched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wella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hunain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mwynhau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cyfeillgarwch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gyda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rhywun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tebyg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o ran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meddylfryd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Quicksand" panose="020B0604020202020204" charset="0"/>
              </a:rPr>
              <a:t>wneud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endParaRPr lang="en-GB" sz="14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pPr algn="ctr"/>
            <a:r>
              <a:rPr lang="en-GB" sz="1400" dirty="0" err="1" smtClean="0">
                <a:solidFill>
                  <a:srgbClr val="4E6A84"/>
                </a:solidFill>
                <a:latin typeface="Quicksand" panose="020B0604020202020204" charset="0"/>
              </a:rPr>
              <a:t>gwaith</a:t>
            </a:r>
            <a:r>
              <a:rPr lang="en-GB" sz="14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400" dirty="0">
                <a:solidFill>
                  <a:srgbClr val="4E6A84"/>
                </a:solidFill>
                <a:latin typeface="Quicksand" panose="020B0604020202020204" charset="0"/>
              </a:rPr>
              <a:t>da. </a:t>
            </a: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422" b="89973" l="9942" r="98799">
                        <a14:foregroundMark x1="29205" y1="19540" x2="33596" y2="84580"/>
                        <a14:foregroundMark x1="20713" y1="85398" x2="23488" y2="81612"/>
                        <a14:foregroundMark x1="78376" y1="85671" x2="73405" y2="85792"/>
                        <a14:backgroundMark x1="19967" y1="46743" x2="19967" y2="46743"/>
                        <a14:backgroundMark x1="77092" y1="83641" x2="77092" y2="83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408" b="32181"/>
          <a:stretch/>
        </p:blipFill>
        <p:spPr>
          <a:xfrm flipH="1">
            <a:off x="9226551" y="866215"/>
            <a:ext cx="3676650" cy="687531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68" b="7346"/>
          <a:stretch/>
        </p:blipFill>
        <p:spPr>
          <a:xfrm>
            <a:off x="591406" y="3517232"/>
            <a:ext cx="5140286" cy="2769267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</p:spTree>
    <p:extLst>
      <p:ext uri="{BB962C8B-B14F-4D97-AF65-F5344CB8AC3E}">
        <p14:creationId xmlns:p14="http://schemas.microsoft.com/office/powerpoint/2010/main" val="303520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14" r="21567" b="-126"/>
          <a:stretch/>
        </p:blipFill>
        <p:spPr>
          <a:xfrm>
            <a:off x="0" y="3214255"/>
            <a:ext cx="12214459" cy="364855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C798FDD-743E-9747-9584-F37AF27B92BB}"/>
              </a:ext>
            </a:extLst>
          </p:cNvPr>
          <p:cNvSpPr txBox="1"/>
          <p:nvPr/>
        </p:nvSpPr>
        <p:spPr>
          <a:xfrm>
            <a:off x="591405" y="1312561"/>
            <a:ext cx="7416295" cy="2531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Mae’r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casgliad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arbennig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gerfiadau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derw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un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nodweddion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sy’n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gwneud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Plas Newydd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mor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b="1" dirty="0" err="1">
                <a:solidFill>
                  <a:srgbClr val="4E6A84"/>
                </a:solidFill>
                <a:latin typeface="Quicksand" panose="020B0604020202020204" charset="0"/>
              </a:rPr>
              <a:t>unigryw</a:t>
            </a:r>
            <a:r>
              <a:rPr lang="en-GB" b="1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b="1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endParaRPr lang="en-GB" sz="1050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Eleanor a Sarah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wrth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bodd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ag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arddull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tywyll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gothig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Fredoka One" panose="020B0604020202020204" charset="0"/>
              </a:rPr>
              <a:t>cerfiadau</a:t>
            </a:r>
            <a:r>
              <a:rPr lang="en-GB" sz="2000" dirty="0">
                <a:solidFill>
                  <a:srgbClr val="D78643"/>
                </a:solidFill>
                <a:latin typeface="Fredoka One" panose="020B0604020202020204" charset="0"/>
              </a:rPr>
              <a:t> </a:t>
            </a:r>
            <a:r>
              <a:rPr lang="en-GB" sz="2000" dirty="0" err="1">
                <a:solidFill>
                  <a:srgbClr val="D78643"/>
                </a:solidFill>
                <a:latin typeface="Fredoka One" panose="020B0604020202020204" charset="0"/>
              </a:rPr>
              <a:t>Jacobeaidd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cymaint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nes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bod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gofyn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i’w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hymwelwyr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gasglu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unrhyw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hen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ddodrefn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cerfiedig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mynd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allan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ffasiwn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Sicrhaodd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Merched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fod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dodrefn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cael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datod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ofalus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bod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cerfiadau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cywrain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cael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rhoi’n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ôl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at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gilydd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mewn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clytwaith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derw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cartref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frith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ohono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!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BC6E6-7C55-0C44-BDF0-6D3071040520}"/>
              </a:ext>
            </a:extLst>
          </p:cNvPr>
          <p:cNvSpPr txBox="1"/>
          <p:nvPr/>
        </p:nvSpPr>
        <p:spPr>
          <a:xfrm>
            <a:off x="591406" y="342320"/>
            <a:ext cx="92002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err="1">
                <a:solidFill>
                  <a:srgbClr val="4E6A84"/>
                </a:solidFill>
                <a:latin typeface="Fredoka One" panose="020B0604020202020204" charset="0"/>
              </a:rPr>
              <a:t>Cerfiadau</a:t>
            </a:r>
            <a:r>
              <a:rPr lang="en-GB" sz="4000" dirty="0">
                <a:solidFill>
                  <a:srgbClr val="4E6A84"/>
                </a:solidFill>
                <a:latin typeface="Fredoka One" panose="020B0604020202020204" charset="0"/>
              </a:rPr>
              <a:t> Plas Newydd </a:t>
            </a:r>
            <a:endParaRPr lang="en-US" sz="7200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4385">
            <a:off x="8387771" y="525103"/>
            <a:ext cx="3214255" cy="3214255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068">
            <a:off x="8673771" y="3167952"/>
            <a:ext cx="2642255" cy="3295480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06" y="4088030"/>
            <a:ext cx="3699313" cy="2463800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009" y="4108002"/>
            <a:ext cx="3596945" cy="2448829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</p:spTree>
    <p:extLst>
      <p:ext uri="{BB962C8B-B14F-4D97-AF65-F5344CB8AC3E}">
        <p14:creationId xmlns:p14="http://schemas.microsoft.com/office/powerpoint/2010/main" val="91032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14" r="21567" b="-126"/>
          <a:stretch/>
        </p:blipFill>
        <p:spPr>
          <a:xfrm>
            <a:off x="0" y="3214255"/>
            <a:ext cx="12214459" cy="364855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C798FDD-743E-9747-9584-F37AF27B92BB}"/>
              </a:ext>
            </a:extLst>
          </p:cNvPr>
          <p:cNvSpPr txBox="1"/>
          <p:nvPr/>
        </p:nvSpPr>
        <p:spPr>
          <a:xfrm>
            <a:off x="591406" y="1312561"/>
            <a:ext cx="664759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sz="16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b="1" dirty="0" err="1">
                <a:solidFill>
                  <a:srgbClr val="4E6A84"/>
                </a:solidFill>
                <a:latin typeface="Quicksand" panose="020B0604020202020204" charset="0"/>
              </a:rPr>
              <a:t>ymddangosiad</a:t>
            </a:r>
            <a:r>
              <a:rPr lang="en-GB" sz="1600" b="1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600" b="1" dirty="0" err="1">
                <a:solidFill>
                  <a:srgbClr val="4E6A84"/>
                </a:solidFill>
                <a:latin typeface="Quicksand" panose="020B0604020202020204" charset="0"/>
              </a:rPr>
              <a:t>Merched</a:t>
            </a:r>
            <a:r>
              <a:rPr lang="en-GB" sz="16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b="1" dirty="0" err="1">
                <a:solidFill>
                  <a:srgbClr val="4E6A84"/>
                </a:solidFill>
                <a:latin typeface="Quicksand" panose="020B0604020202020204" charset="0"/>
              </a:rPr>
              <a:t>hefyd</a:t>
            </a:r>
            <a:r>
              <a:rPr lang="en-GB" sz="16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b="1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b="1" dirty="0" err="1">
                <a:solidFill>
                  <a:srgbClr val="4E6A84"/>
                </a:solidFill>
                <a:latin typeface="Quicksand" panose="020B0604020202020204" charset="0"/>
              </a:rPr>
              <a:t>ffactor</a:t>
            </a:r>
            <a:r>
              <a:rPr lang="en-GB" sz="1600" b="1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600" b="1" dirty="0" err="1">
                <a:solidFill>
                  <a:srgbClr val="4E6A84"/>
                </a:solidFill>
                <a:latin typeface="Quicksand" panose="020B0604020202020204" charset="0"/>
              </a:rPr>
              <a:t>oedd</a:t>
            </a:r>
            <a:r>
              <a:rPr lang="en-GB" sz="16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b="1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b="1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16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b="1" dirty="0" err="1">
                <a:solidFill>
                  <a:srgbClr val="4E6A84"/>
                </a:solidFill>
                <a:latin typeface="Quicksand" panose="020B0604020202020204" charset="0"/>
              </a:rPr>
              <a:t>gwneud</a:t>
            </a:r>
            <a:r>
              <a:rPr lang="en-GB" sz="16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b="1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b="1" dirty="0" err="1">
                <a:solidFill>
                  <a:srgbClr val="4E6A84"/>
                </a:solidFill>
                <a:latin typeface="Quicksand" panose="020B0604020202020204" charset="0"/>
              </a:rPr>
              <a:t>hynod</a:t>
            </a:r>
            <a:r>
              <a:rPr lang="en-GB" sz="1600" b="1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b="1" dirty="0" err="1">
                <a:solidFill>
                  <a:srgbClr val="4E6A84"/>
                </a:solidFill>
                <a:latin typeface="Quicksand" panose="020B0604020202020204" charset="0"/>
              </a:rPr>
              <a:t>arbennig</a:t>
            </a:r>
            <a:r>
              <a:rPr lang="en-GB" sz="1600" b="1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Pan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wnaethant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gyrraedd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Plas Newydd,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steil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dillad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Eleanor a Sarah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wahanol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iawn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steil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dillad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arferol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merched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cyfoethog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Sioraidd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bod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hanu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deuluoedd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cyfoethog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hunain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roeddent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gwisgo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dillad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cwbl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D78643"/>
                </a:solidFill>
                <a:latin typeface="Fredoka One" panose="020B0604020202020204" charset="0"/>
              </a:rPr>
              <a:t>ymarferol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i’w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ffordd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>
                <a:solidFill>
                  <a:srgbClr val="D78643"/>
                </a:solidFill>
                <a:latin typeface="Fredoka One" panose="020B0604020202020204" charset="0"/>
              </a:rPr>
              <a:t>wledig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fyw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mewn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steil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oedd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arbennig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boblogaidd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ymysg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merched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cefn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gwlad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Iwerddon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BC6E6-7C55-0C44-BDF0-6D3071040520}"/>
              </a:ext>
            </a:extLst>
          </p:cNvPr>
          <p:cNvSpPr txBox="1"/>
          <p:nvPr/>
        </p:nvSpPr>
        <p:spPr>
          <a:xfrm>
            <a:off x="591406" y="342320"/>
            <a:ext cx="61511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err="1">
                <a:solidFill>
                  <a:srgbClr val="4E6A84"/>
                </a:solidFill>
                <a:latin typeface="Fredoka One" panose="020B0604020202020204" charset="0"/>
              </a:rPr>
              <a:t>Eu</a:t>
            </a:r>
            <a:r>
              <a:rPr lang="en-GB" sz="4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B0604020202020204" charset="0"/>
              </a:rPr>
              <a:t>steil</a:t>
            </a:r>
            <a:r>
              <a:rPr lang="en-GB" sz="4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B0604020202020204" charset="0"/>
              </a:rPr>
              <a:t>eu</a:t>
            </a:r>
            <a:r>
              <a:rPr lang="en-GB" sz="4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4000" dirty="0" err="1">
                <a:solidFill>
                  <a:srgbClr val="4E6A84"/>
                </a:solidFill>
                <a:latin typeface="Fredoka One" panose="020B0604020202020204" charset="0"/>
              </a:rPr>
              <a:t>hunain</a:t>
            </a:r>
            <a:r>
              <a:rPr lang="en-GB" sz="4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endParaRPr lang="en-US" sz="7200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6" t="456" r="3496" b="1"/>
          <a:stretch/>
        </p:blipFill>
        <p:spPr>
          <a:xfrm>
            <a:off x="7480300" y="692726"/>
            <a:ext cx="4132866" cy="5524545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14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>
            <a:off x="8779910" y="533915"/>
            <a:ext cx="2442531" cy="389721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Dillad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</a:rPr>
              <a:t> y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Merched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0" b="19630"/>
          <a:stretch/>
        </p:blipFill>
        <p:spPr>
          <a:xfrm>
            <a:off x="782222" y="3772853"/>
            <a:ext cx="2418494" cy="2706536"/>
          </a:xfrm>
          <a:prstGeom prst="roundRect">
            <a:avLst/>
          </a:prstGeom>
          <a:ln w="28575">
            <a:solidFill>
              <a:srgbClr val="FFD966"/>
            </a:solidFill>
          </a:ln>
        </p:spPr>
      </p:pic>
      <p:sp>
        <p:nvSpPr>
          <p:cNvPr id="19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>
            <a:off x="339943" y="6271430"/>
            <a:ext cx="3239280" cy="389721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Dillad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Sioraidd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Fredoka One" panose="020B0604020202020204" charset="0"/>
              </a:rPr>
              <a:t>nodweddiadol</a:t>
            </a:r>
            <a:r>
              <a:rPr lang="en-GB" sz="16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93069" y="3335576"/>
            <a:ext cx="3249468" cy="3320325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3755335" y="3665523"/>
            <a:ext cx="217578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endParaRPr lang="en-GB" sz="16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pPr algn="ctr"/>
            <a:r>
              <a:rPr lang="en-GB" sz="1600" dirty="0" err="1" smtClean="0">
                <a:solidFill>
                  <a:srgbClr val="4E6A84"/>
                </a:solidFill>
                <a:latin typeface="Quicksand" panose="020B0604020202020204" charset="0"/>
              </a:rPr>
              <a:t>Merched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treulio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llawer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o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amser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, ac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wrth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bodd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dringo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Castell Dinas Brân. Pa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ddillad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fyddai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orau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gennych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chi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gwisgo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gyfer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gweithgareddau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1600" dirty="0" err="1">
                <a:solidFill>
                  <a:srgbClr val="4E6A84"/>
                </a:solidFill>
                <a:latin typeface="Quicksand" panose="020B0604020202020204" charset="0"/>
              </a:rPr>
              <a:t>hyn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? </a:t>
            </a:r>
            <a:endParaRPr lang="en-GB" sz="12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422" b="89973" l="9942" r="98799">
                        <a14:foregroundMark x1="29205" y1="19540" x2="33596" y2="84580"/>
                        <a14:foregroundMark x1="20713" y1="85398" x2="23488" y2="81612"/>
                        <a14:foregroundMark x1="78376" y1="85671" x2="73405" y2="85792"/>
                        <a14:backgroundMark x1="19967" y1="46743" x2="19967" y2="46743"/>
                        <a14:backgroundMark x1="77092" y1="83641" x2="77092" y2="83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012"/>
          <a:stretch/>
        </p:blipFill>
        <p:spPr>
          <a:xfrm flipH="1">
            <a:off x="6107229" y="1810292"/>
            <a:ext cx="2599424" cy="6837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85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099" y="533915"/>
            <a:ext cx="3083984" cy="2312988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4127500"/>
            <a:ext cx="12192000" cy="2730498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968536" y="3374129"/>
            <a:ext cx="31985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>
                <a:solidFill>
                  <a:srgbClr val="FFFFFF"/>
                </a:solidFill>
              </a:rPr>
              <a:t>The Trout Stream, 1809, J.M.W. </a:t>
            </a:r>
            <a:r>
              <a:rPr lang="en-GB" sz="900" dirty="0" smtClean="0">
                <a:solidFill>
                  <a:srgbClr val="FFFFFF"/>
                </a:solidFill>
              </a:rPr>
              <a:t>Turner. Courtesy </a:t>
            </a:r>
            <a:r>
              <a:rPr lang="en-GB" sz="900" dirty="0">
                <a:solidFill>
                  <a:srgbClr val="FFFFFF"/>
                </a:solidFill>
              </a:rPr>
              <a:t>of the Taft Museum of Art, Cincinnati, </a:t>
            </a:r>
            <a:r>
              <a:rPr lang="en-GB" sz="900" dirty="0" smtClean="0">
                <a:solidFill>
                  <a:srgbClr val="FFFFFF"/>
                </a:solidFill>
              </a:rPr>
              <a:t>Ohio. Tony </a:t>
            </a:r>
            <a:r>
              <a:rPr lang="en-GB" sz="900" dirty="0">
                <a:solidFill>
                  <a:srgbClr val="FFFFFF"/>
                </a:solidFill>
              </a:rPr>
              <a:t>Walsh Photography.</a:t>
            </a:r>
            <a:endParaRPr lang="en-GB" sz="9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798FDD-743E-9747-9584-F37AF27B92BB}"/>
              </a:ext>
            </a:extLst>
          </p:cNvPr>
          <p:cNvSpPr txBox="1"/>
          <p:nvPr/>
        </p:nvSpPr>
        <p:spPr>
          <a:xfrm>
            <a:off x="591406" y="1224709"/>
            <a:ext cx="7338569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Bu’r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merched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gyda’i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gilydd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Mhlas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Newydd am 50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mlynedd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ac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roedd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cariad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sz="2000" dirty="0" err="1">
                <a:solidFill>
                  <a:srgbClr val="D78643"/>
                </a:solidFill>
                <a:latin typeface="Fredoka One" panose="020B0604020202020204" charset="0"/>
              </a:rPr>
              <a:t>pharch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mawr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tuag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atynt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gan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cyfoethog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tlawd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gymuned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leol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thu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hwnt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dirty="0" err="1" smtClean="0">
                <a:solidFill>
                  <a:srgbClr val="4E6A84"/>
                </a:solidFill>
                <a:latin typeface="Quicksand" panose="020B0604020202020204" charset="0"/>
              </a:rPr>
              <a:t>Ar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ôl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iddynt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farw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cafodd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ddwy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claddu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gyda’i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gilydd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ynghyd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â’u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morwyn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Mary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Carryl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Mynwent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Eglwys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Sant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Collen, Llangollen. Mae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pobl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o bob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cwr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o’r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yn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dal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ymweld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â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chartref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y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ddwy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ferch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arbennig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, ac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glywed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hanes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eu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bywyd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a’u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cyfraniad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2BC6E6-7C55-0C44-BDF0-6D3071040520}"/>
              </a:ext>
            </a:extLst>
          </p:cNvPr>
          <p:cNvSpPr txBox="1"/>
          <p:nvPr/>
        </p:nvSpPr>
        <p:spPr>
          <a:xfrm>
            <a:off x="591406" y="342319"/>
            <a:ext cx="77905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err="1">
                <a:solidFill>
                  <a:srgbClr val="4E6A84"/>
                </a:solidFill>
                <a:latin typeface="Fredoka One" panose="020B0604020202020204" charset="0"/>
              </a:rPr>
              <a:t>Cyfraniad</a:t>
            </a:r>
            <a:r>
              <a:rPr lang="en-GB" sz="4000" dirty="0">
                <a:solidFill>
                  <a:srgbClr val="4E6A84"/>
                </a:solidFill>
                <a:latin typeface="Fredoka One" panose="020B0604020202020204" charset="0"/>
              </a:rPr>
              <a:t> y </a:t>
            </a:r>
            <a:r>
              <a:rPr lang="en-GB" sz="4000" dirty="0" err="1">
                <a:solidFill>
                  <a:srgbClr val="4E6A84"/>
                </a:solidFill>
                <a:latin typeface="Fredoka One" panose="020B0604020202020204" charset="0"/>
              </a:rPr>
              <a:t>Merched</a:t>
            </a:r>
            <a:r>
              <a:rPr lang="en-GB" sz="40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endParaRPr lang="en-US" sz="7200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73" y="3864096"/>
            <a:ext cx="3914427" cy="2612804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636" y="3860799"/>
            <a:ext cx="3631731" cy="2594347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20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>
            <a:off x="2286000" y="4038600"/>
            <a:ext cx="2078991" cy="383658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rgbClr val="4E6A84"/>
                </a:solidFill>
                <a:latin typeface="Fredoka One" panose="020B0604020202020204" charset="0"/>
              </a:rPr>
              <a:t>Plas Newydd </a:t>
            </a:r>
            <a:r>
              <a:rPr lang="en-GB" sz="1400" dirty="0" err="1">
                <a:solidFill>
                  <a:srgbClr val="4E6A84"/>
                </a:solidFill>
                <a:latin typeface="Fredoka One" panose="020B0604020202020204" charset="0"/>
              </a:rPr>
              <a:t>heddiw</a:t>
            </a:r>
            <a:endParaRPr lang="en-GB" sz="1200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sp>
        <p:nvSpPr>
          <p:cNvPr id="12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>
            <a:off x="10215838" y="342319"/>
            <a:ext cx="1502028" cy="707886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err="1">
                <a:solidFill>
                  <a:srgbClr val="4E6A84"/>
                </a:solidFill>
                <a:latin typeface="Fredoka One" panose="020B0604020202020204" charset="0"/>
              </a:rPr>
              <a:t>Cofeb</a:t>
            </a:r>
            <a:r>
              <a:rPr lang="en-GB" sz="1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Fredoka One" panose="020B0604020202020204" charset="0"/>
              </a:rPr>
              <a:t>yn</a:t>
            </a:r>
            <a:r>
              <a:rPr lang="en-GB" sz="1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Fredoka One" panose="020B0604020202020204" charset="0"/>
              </a:rPr>
              <a:t>Eglwys</a:t>
            </a:r>
            <a:r>
              <a:rPr lang="en-GB" sz="14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1400" dirty="0" err="1">
                <a:solidFill>
                  <a:srgbClr val="4E6A84"/>
                </a:solidFill>
                <a:latin typeface="Fredoka One" panose="020B0604020202020204" charset="0"/>
              </a:rPr>
              <a:t>Sant</a:t>
            </a:r>
            <a:r>
              <a:rPr lang="en-GB" sz="1400" dirty="0">
                <a:solidFill>
                  <a:srgbClr val="4E6A84"/>
                </a:solidFill>
                <a:latin typeface="Fredoka One" panose="020B0604020202020204" charset="0"/>
              </a:rPr>
              <a:t> Collen </a:t>
            </a:r>
            <a:endParaRPr lang="en-GB" sz="1200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422" b="89973" l="9942" r="98799">
                        <a14:foregroundMark x1="29205" y1="19540" x2="33596" y2="84580"/>
                        <a14:foregroundMark x1="20713" y1="85398" x2="23488" y2="81612"/>
                        <a14:foregroundMark x1="78376" y1="85671" x2="73405" y2="85792"/>
                        <a14:backgroundMark x1="19967" y1="46743" x2="19967" y2="46743"/>
                        <a14:backgroundMark x1="77092" y1="83641" x2="77092" y2="83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104"/>
          <a:stretch/>
        </p:blipFill>
        <p:spPr>
          <a:xfrm>
            <a:off x="8438302" y="1511299"/>
            <a:ext cx="2303454" cy="606947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422" b="89973" l="9942" r="98799">
                        <a14:foregroundMark x1="29205" y1="19540" x2="33596" y2="84580"/>
                        <a14:foregroundMark x1="20713" y1="85398" x2="23488" y2="81612"/>
                        <a14:foregroundMark x1="78376" y1="85671" x2="73405" y2="85792"/>
                        <a14:backgroundMark x1="19967" y1="46743" x2="19967" y2="46743"/>
                        <a14:backgroundMark x1="77092" y1="83641" x2="77092" y2="83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627"/>
          <a:stretch/>
        </p:blipFill>
        <p:spPr>
          <a:xfrm>
            <a:off x="10388232" y="1511300"/>
            <a:ext cx="2191486" cy="606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8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10578</TotalTime>
  <Words>985</Words>
  <Application>Microsoft Office PowerPoint</Application>
  <PresentationFormat>Widescreen</PresentationFormat>
  <Paragraphs>64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Fredoka One</vt:lpstr>
      <vt:lpstr>Calibri Light</vt:lpstr>
      <vt:lpstr>Arial</vt:lpstr>
      <vt:lpstr>Quicksand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BUCKINGHAM Matt</dc:creator>
  <cp:lastModifiedBy>Jillian Howe</cp:lastModifiedBy>
  <cp:revision>307</cp:revision>
  <dcterms:created xsi:type="dcterms:W3CDTF">2021-04-09T09:19:43Z</dcterms:created>
  <dcterms:modified xsi:type="dcterms:W3CDTF">2025-01-21T14:33:54Z</dcterms:modified>
</cp:coreProperties>
</file>