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7" r:id="rId2"/>
    <p:sldId id="360" r:id="rId3"/>
    <p:sldId id="365" r:id="rId4"/>
    <p:sldId id="366" r:id="rId5"/>
    <p:sldId id="362" r:id="rId6"/>
    <p:sldId id="364" r:id="rId7"/>
    <p:sldId id="354" r:id="rId8"/>
    <p:sldId id="358" r:id="rId9"/>
    <p:sldId id="356" r:id="rId10"/>
    <p:sldId id="357" r:id="rId11"/>
    <p:sldId id="359" r:id="rId12"/>
    <p:sldId id="361" r:id="rId13"/>
  </p:sldIdLst>
  <p:sldSz cx="12192000" cy="6858000"/>
  <p:notesSz cx="6858000" cy="9144000"/>
  <p:embeddedFontLs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Fredoka One" panose="020B0604020202020204" charset="0"/>
      <p:regular r:id="rId21"/>
    </p:embeddedFont>
    <p:embeddedFont>
      <p:font typeface="Quicksan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INGHAM Matt" initials="BM" lastIdx="1" clrIdx="0">
    <p:extLst>
      <p:ext uri="{19B8F6BF-5375-455C-9EA6-DF929625EA0E}">
        <p15:presenceInfo xmlns:p15="http://schemas.microsoft.com/office/powerpoint/2012/main" userId="S::mjb5@staff.staffs.ac.uk::edfdff58-c6de-48a6-b910-0f55ebff5ba8" providerId="AD"/>
      </p:ext>
    </p:extLst>
  </p:cmAuthor>
  <p:cmAuthor id="2" name="Hannah Marubbi" initials="HM" lastIdx="6" clrIdx="1">
    <p:extLst>
      <p:ext uri="{19B8F6BF-5375-455C-9EA6-DF929625EA0E}">
        <p15:presenceInfo xmlns:p15="http://schemas.microsoft.com/office/powerpoint/2012/main" userId="S-1-5-21-1486970568-3785589942-1667704583-35786" providerId="AD"/>
      </p:ext>
    </p:extLst>
  </p:cmAuthor>
  <p:cmAuthor id="3" name="Jillian Howe" initials="JH" lastIdx="1" clrIdx="2">
    <p:extLst>
      <p:ext uri="{19B8F6BF-5375-455C-9EA6-DF929625EA0E}">
        <p15:presenceInfo xmlns:p15="http://schemas.microsoft.com/office/powerpoint/2012/main" userId="S-1-5-21-1486970568-3785589942-1667704583-36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643"/>
    <a:srgbClr val="4E6A84"/>
    <a:srgbClr val="FFD966"/>
    <a:srgbClr val="FFFFFF"/>
    <a:srgbClr val="9FB7DB"/>
    <a:srgbClr val="DD3B1C"/>
    <a:srgbClr val="7B5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3194" autoAdjust="0"/>
  </p:normalViewPr>
  <p:slideViewPr>
    <p:cSldViewPr snapToGrid="0" snapToObjects="1">
      <p:cViewPr varScale="1">
        <p:scale>
          <a:sx n="69" d="100"/>
          <a:sy n="69" d="100"/>
        </p:scale>
        <p:origin x="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FF550-6CCC-6D42-8C55-16A967EC6B42}"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D0B7-899F-5F4F-9C5B-B2EB92D1A925}" type="slidenum">
              <a:rPr lang="en-US" smtClean="0"/>
              <a:t>‹#›</a:t>
            </a:fld>
            <a:endParaRPr lang="en-US"/>
          </a:p>
        </p:txBody>
      </p:sp>
    </p:spTree>
    <p:extLst>
      <p:ext uri="{BB962C8B-B14F-4D97-AF65-F5344CB8AC3E}">
        <p14:creationId xmlns:p14="http://schemas.microsoft.com/office/powerpoint/2010/main" val="273526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a:t>
            </a:fld>
            <a:endParaRPr lang="en-US"/>
          </a:p>
        </p:txBody>
      </p:sp>
    </p:spTree>
    <p:extLst>
      <p:ext uri="{BB962C8B-B14F-4D97-AF65-F5344CB8AC3E}">
        <p14:creationId xmlns:p14="http://schemas.microsoft.com/office/powerpoint/2010/main" val="150307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11</a:t>
            </a:fld>
            <a:endParaRPr lang="en-US"/>
          </a:p>
        </p:txBody>
      </p:sp>
    </p:spTree>
    <p:extLst>
      <p:ext uri="{BB962C8B-B14F-4D97-AF65-F5344CB8AC3E}">
        <p14:creationId xmlns:p14="http://schemas.microsoft.com/office/powerpoint/2010/main" val="2265331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12</a:t>
            </a:fld>
            <a:endParaRPr lang="en-US"/>
          </a:p>
        </p:txBody>
      </p:sp>
    </p:spTree>
    <p:extLst>
      <p:ext uri="{BB962C8B-B14F-4D97-AF65-F5344CB8AC3E}">
        <p14:creationId xmlns:p14="http://schemas.microsoft.com/office/powerpoint/2010/main" val="365867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2</a:t>
            </a:fld>
            <a:endParaRPr lang="en-US"/>
          </a:p>
        </p:txBody>
      </p:sp>
    </p:spTree>
    <p:extLst>
      <p:ext uri="{BB962C8B-B14F-4D97-AF65-F5344CB8AC3E}">
        <p14:creationId xmlns:p14="http://schemas.microsoft.com/office/powerpoint/2010/main" val="308613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3</a:t>
            </a:fld>
            <a:endParaRPr lang="en-US"/>
          </a:p>
        </p:txBody>
      </p:sp>
    </p:spTree>
    <p:extLst>
      <p:ext uri="{BB962C8B-B14F-4D97-AF65-F5344CB8AC3E}">
        <p14:creationId xmlns:p14="http://schemas.microsoft.com/office/powerpoint/2010/main" val="198175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4</a:t>
            </a:fld>
            <a:endParaRPr lang="en-US"/>
          </a:p>
        </p:txBody>
      </p:sp>
    </p:spTree>
    <p:extLst>
      <p:ext uri="{BB962C8B-B14F-4D97-AF65-F5344CB8AC3E}">
        <p14:creationId xmlns:p14="http://schemas.microsoft.com/office/powerpoint/2010/main" val="48481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5</a:t>
            </a:fld>
            <a:endParaRPr lang="en-US"/>
          </a:p>
        </p:txBody>
      </p:sp>
    </p:spTree>
    <p:extLst>
      <p:ext uri="{BB962C8B-B14F-4D97-AF65-F5344CB8AC3E}">
        <p14:creationId xmlns:p14="http://schemas.microsoft.com/office/powerpoint/2010/main" val="236238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7</a:t>
            </a:fld>
            <a:endParaRPr lang="en-US"/>
          </a:p>
        </p:txBody>
      </p:sp>
    </p:spTree>
    <p:extLst>
      <p:ext uri="{BB962C8B-B14F-4D97-AF65-F5344CB8AC3E}">
        <p14:creationId xmlns:p14="http://schemas.microsoft.com/office/powerpoint/2010/main" val="341904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8</a:t>
            </a:fld>
            <a:endParaRPr lang="en-US"/>
          </a:p>
        </p:txBody>
      </p:sp>
    </p:spTree>
    <p:extLst>
      <p:ext uri="{BB962C8B-B14F-4D97-AF65-F5344CB8AC3E}">
        <p14:creationId xmlns:p14="http://schemas.microsoft.com/office/powerpoint/2010/main" val="252167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9</a:t>
            </a:fld>
            <a:endParaRPr lang="en-US"/>
          </a:p>
        </p:txBody>
      </p:sp>
    </p:spTree>
    <p:extLst>
      <p:ext uri="{BB962C8B-B14F-4D97-AF65-F5344CB8AC3E}">
        <p14:creationId xmlns:p14="http://schemas.microsoft.com/office/powerpoint/2010/main" val="24501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10</a:t>
            </a:fld>
            <a:endParaRPr lang="en-US"/>
          </a:p>
        </p:txBody>
      </p:sp>
    </p:spTree>
    <p:extLst>
      <p:ext uri="{BB962C8B-B14F-4D97-AF65-F5344CB8AC3E}">
        <p14:creationId xmlns:p14="http://schemas.microsoft.com/office/powerpoint/2010/main" val="281721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E843-8CC2-CC4F-8B30-1B57D83C59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C9E2C1-7E0F-0545-B06C-C8D1AAB65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995891-1207-0149-AB2F-B433CDC38C64}"/>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DDB1A014-4D67-5242-A30C-BE48B9A5D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2268-13D6-6F40-AC51-5ABB43FE964D}"/>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8171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62CF-D45B-9141-B20E-4C176C3D8B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F889-84B9-B34F-A9DE-599A26AD4E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360DC8-44EC-E647-A33C-ED94514F820E}"/>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00102055-1679-514A-AFAB-494C0C5A7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B6BBB-621E-7146-9C17-C09BD6D79960}"/>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63029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EC239-7AEA-D941-954C-B89A3BFED7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6C08AB-D41E-1140-93BF-DE8BE54765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DB857C-F586-E94B-9C4E-05E9844A87A0}"/>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7B4C7182-D204-F84C-BBAB-83F96D79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9006-6A51-A243-8B5D-572D3E269AEA}"/>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8043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ADD3-F3E5-A543-8132-09054602F0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A0AFF9-638D-3D43-B4BB-CA9A21CB3F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93F06A-4538-BC4F-8EB9-8BFE743664DA}"/>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9A03514E-9AD8-CB44-8EC6-0390B6DD8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0D8B0-78FC-ED4A-9D1C-8E421FD541C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438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B722-53B2-5A4D-A7FE-E5464CF836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BD2D9D-7503-F049-8B0C-EA9A69AAB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88860D-7905-D74E-B613-F77DE6EBFD67}"/>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46A7F172-1552-E746-B533-20CC363EB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90920-12A4-D349-8329-D93511D856B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43937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A9E9-14C6-4A4F-A0F8-155A1757F3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151EC3-936B-A14F-B07E-670A572E64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F71331-D2EE-EB42-A255-67F3F6EC4F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327E606-5536-594A-98F5-B8E1D0CEE318}"/>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6" name="Footer Placeholder 5">
            <a:extLst>
              <a:ext uri="{FF2B5EF4-FFF2-40B4-BE49-F238E27FC236}">
                <a16:creationId xmlns:a16="http://schemas.microsoft.com/office/drawing/2014/main" id="{8A92028E-01B8-1644-BB97-1B97B3D9E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27062-9634-574A-9DD2-21E101B0690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59977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A955-215A-0B41-BCEC-274011D8F2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0B5751-666F-ED43-9B27-5CADAD768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C4E86-F47C-124F-9345-484B0A9867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38D237-1D8E-4644-8357-E6208A06F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66BB6-B5AA-B148-9427-6ADE5BECE1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BF301-6C4A-E540-9238-EC7FC6CCDE06}"/>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8" name="Footer Placeholder 7">
            <a:extLst>
              <a:ext uri="{FF2B5EF4-FFF2-40B4-BE49-F238E27FC236}">
                <a16:creationId xmlns:a16="http://schemas.microsoft.com/office/drawing/2014/main" id="{19959486-E59F-7144-AB9F-A94300172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002D8-54C0-3044-A2F2-61B8AF49D8D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9293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EEB-1DC0-7D49-8639-1DED863DD1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28613E-120D-EA40-9D12-B9D6B3EBBBD8}"/>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4" name="Footer Placeholder 3">
            <a:extLst>
              <a:ext uri="{FF2B5EF4-FFF2-40B4-BE49-F238E27FC236}">
                <a16:creationId xmlns:a16="http://schemas.microsoft.com/office/drawing/2014/main" id="{4DAAA77B-3049-8041-A091-6515307A0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B1FFF-0243-5142-8F33-A35ED74A07CC}"/>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6433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D47DD-70A1-7F4D-B8FC-DF762B8111B4}"/>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3" name="Footer Placeholder 2">
            <a:extLst>
              <a:ext uri="{FF2B5EF4-FFF2-40B4-BE49-F238E27FC236}">
                <a16:creationId xmlns:a16="http://schemas.microsoft.com/office/drawing/2014/main" id="{06FE9C60-CDD3-6D44-B2C7-BD6F3FDC3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01A74-2F62-7A47-B900-F7D6FDF4ACE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71610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A6FE-B4DB-CE43-904D-9254465AD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FDCDEC1-2FB5-234D-AA43-B5F3EF2A0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E31C37-ACE6-7948-99E6-D74FDB6CF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639E47-F9F6-5143-9C5D-91508CBD0526}"/>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6" name="Footer Placeholder 5">
            <a:extLst>
              <a:ext uri="{FF2B5EF4-FFF2-40B4-BE49-F238E27FC236}">
                <a16:creationId xmlns:a16="http://schemas.microsoft.com/office/drawing/2014/main" id="{E846CB3A-646A-8244-868D-23A35A53B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FE8DA-4D6C-B14B-B2D1-2F868B7B5AB3}"/>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7359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6E6C-924A-1145-A69A-4246AD71E9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221A70-173E-654C-AFAD-93EEE974C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E2C597-4520-B049-A7D5-1C9F0E65A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408F87-DE71-7342-8104-10AAE8F2D446}"/>
              </a:ext>
            </a:extLst>
          </p:cNvPr>
          <p:cNvSpPr>
            <a:spLocks noGrp="1"/>
          </p:cNvSpPr>
          <p:nvPr>
            <p:ph type="dt" sz="half" idx="10"/>
          </p:nvPr>
        </p:nvSpPr>
        <p:spPr/>
        <p:txBody>
          <a:bodyPr/>
          <a:lstStyle/>
          <a:p>
            <a:fld id="{411027BB-4C9B-DF4D-AFC7-7222272056AA}" type="datetimeFigureOut">
              <a:rPr lang="en-US" smtClean="0"/>
              <a:t>10/15/2024</a:t>
            </a:fld>
            <a:endParaRPr lang="en-US"/>
          </a:p>
        </p:txBody>
      </p:sp>
      <p:sp>
        <p:nvSpPr>
          <p:cNvPr id="6" name="Footer Placeholder 5">
            <a:extLst>
              <a:ext uri="{FF2B5EF4-FFF2-40B4-BE49-F238E27FC236}">
                <a16:creationId xmlns:a16="http://schemas.microsoft.com/office/drawing/2014/main" id="{572871ED-A3C1-024B-BF16-B9D3F308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67F34-786B-BC4F-BEAA-CE7FE79E549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38098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EB7D3-6EF6-644B-A910-D8272C6D4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7C7908-C676-4C49-9A97-6AC391DB2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8C515-4A98-5D4E-8399-67632AC3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027BB-4C9B-DF4D-AFC7-7222272056AA}" type="datetimeFigureOut">
              <a:rPr lang="en-US" smtClean="0"/>
              <a:t>10/15/2024</a:t>
            </a:fld>
            <a:endParaRPr lang="en-US"/>
          </a:p>
        </p:txBody>
      </p:sp>
      <p:sp>
        <p:nvSpPr>
          <p:cNvPr id="5" name="Footer Placeholder 4">
            <a:extLst>
              <a:ext uri="{FF2B5EF4-FFF2-40B4-BE49-F238E27FC236}">
                <a16:creationId xmlns:a16="http://schemas.microsoft.com/office/drawing/2014/main" id="{744BB7C0-FAE0-304C-8E0D-9BB994874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63FB6-555A-F24F-94BB-E5DEBE89F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D4EAB-2CC0-BE44-BE24-FA9E334CB4D2}" type="slidenum">
              <a:rPr lang="en-US" smtClean="0"/>
              <a:t>‹#›</a:t>
            </a:fld>
            <a:endParaRPr lang="en-US"/>
          </a:p>
        </p:txBody>
      </p:sp>
    </p:spTree>
    <p:extLst>
      <p:ext uri="{BB962C8B-B14F-4D97-AF65-F5344CB8AC3E}">
        <p14:creationId xmlns:p14="http://schemas.microsoft.com/office/powerpoint/2010/main" val="22938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sv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10" Type="http://schemas.openxmlformats.org/officeDocument/2006/relationships/image" Target="../media/image23.jpeg"/><Relationship Id="rId4" Type="http://schemas.openxmlformats.org/officeDocument/2006/relationships/image" Target="../media/image19.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110.svg"/><Relationship Id="rId13" Type="http://schemas.openxmlformats.org/officeDocument/2006/relationships/image" Target="../media/image28.png"/><Relationship Id="rId3" Type="http://schemas.openxmlformats.org/officeDocument/2006/relationships/image" Target="../media/image6.emf"/><Relationship Id="rId12" Type="http://schemas.microsoft.com/office/2007/relationships/hdphoto" Target="../media/hdphoto6.wdp"/><Relationship Id="rId2" Type="http://schemas.openxmlformats.org/officeDocument/2006/relationships/notesSlide" Target="../notesSlides/notesSlide10.xml"/><Relationship Id="rId1" Type="http://schemas.openxmlformats.org/officeDocument/2006/relationships/slideLayout" Target="../slideLayouts/slideLayout1.xml"/><Relationship Id="rId11" Type="http://schemas.openxmlformats.org/officeDocument/2006/relationships/image" Target="../media/image27.pn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25.jpeg"/><Relationship Id="rId14" Type="http://schemas.microsoft.com/office/2007/relationships/hdphoto" Target="../media/hdphoto7.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7"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3" Type="http://schemas.openxmlformats.org/officeDocument/2006/relationships/image" Target="../media/image21.jpeg"/><Relationship Id="rId3" Type="http://schemas.openxmlformats.org/officeDocument/2006/relationships/image" Target="../media/image6.emf"/><Relationship Id="rId12"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11" Type="http://schemas.openxmlformats.org/officeDocument/2006/relationships/hyperlink" Target="https://vimeo.com/709534340" TargetMode="External"/><Relationship Id="rId10" Type="http://schemas.openxmlformats.org/officeDocument/2006/relationships/hyperlink" Target="https://vimeo.com/689359524" TargetMode="External"/><Relationship Id="rId4" Type="http://schemas.openxmlformats.org/officeDocument/2006/relationships/image" Target="../media/image19.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emf"/><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4008" y="3297682"/>
            <a:ext cx="12344400" cy="3632597"/>
          </a:xfrm>
          <a:prstGeom prst="rect">
            <a:avLst/>
          </a:prstGeom>
        </p:spPr>
      </p:pic>
      <p:sp>
        <p:nvSpPr>
          <p:cNvPr id="5" name="TextBox 4">
            <a:extLst>
              <a:ext uri="{FF2B5EF4-FFF2-40B4-BE49-F238E27FC236}">
                <a16:creationId xmlns:a16="http://schemas.microsoft.com/office/drawing/2014/main" id="{1DD5F41C-9AFF-5D40-9543-6B1C69EFF0AB}"/>
              </a:ext>
            </a:extLst>
          </p:cNvPr>
          <p:cNvSpPr txBox="1"/>
          <p:nvPr/>
        </p:nvSpPr>
        <p:spPr>
          <a:xfrm>
            <a:off x="3283200" y="382484"/>
            <a:ext cx="8376306" cy="1261884"/>
          </a:xfrm>
          <a:prstGeom prst="rect">
            <a:avLst/>
          </a:prstGeom>
          <a:noFill/>
        </p:spPr>
        <p:txBody>
          <a:bodyPr wrap="square" rtlCol="0">
            <a:spAutoFit/>
          </a:bodyPr>
          <a:lstStyle/>
          <a:p>
            <a:pPr algn="r"/>
            <a:r>
              <a:rPr lang="en-GB" sz="4400" b="1" dirty="0" smtClean="0">
                <a:solidFill>
                  <a:srgbClr val="4E6A84"/>
                </a:solidFill>
                <a:latin typeface="Fredoka One" panose="02000000000000000000" pitchFamily="2" charset="77"/>
              </a:rPr>
              <a:t>Ladies of Llangollen</a:t>
            </a:r>
          </a:p>
          <a:p>
            <a:pPr algn="r"/>
            <a:r>
              <a:rPr lang="en-GB" sz="3200" b="1" dirty="0" smtClean="0">
                <a:solidFill>
                  <a:srgbClr val="D78643"/>
                </a:solidFill>
                <a:latin typeface="Fredoka One" panose="02000000000000000000" pitchFamily="2" charset="77"/>
              </a:rPr>
              <a:t>Champions of the Picturesque</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54924" y="2508696"/>
            <a:ext cx="4485009" cy="3849173"/>
          </a:xfrm>
          <a:prstGeom prst="rect">
            <a:avLst/>
          </a:prstGeom>
        </p:spPr>
      </p:pic>
      <p:sp>
        <p:nvSpPr>
          <p:cNvPr id="6" name="Rectangle 5"/>
          <p:cNvSpPr/>
          <p:nvPr/>
        </p:nvSpPr>
        <p:spPr>
          <a:xfrm>
            <a:off x="1253613" y="3153250"/>
            <a:ext cx="3231876" cy="2800767"/>
          </a:xfrm>
          <a:prstGeom prst="rect">
            <a:avLst/>
          </a:prstGeom>
        </p:spPr>
        <p:txBody>
          <a:bodyPr wrap="square">
            <a:spAutoFit/>
          </a:bodyPr>
          <a:lstStyle/>
          <a:p>
            <a:pPr algn="ctr"/>
            <a:r>
              <a:rPr lang="en-GB" sz="2400" dirty="0">
                <a:solidFill>
                  <a:srgbClr val="4E6A84"/>
                </a:solidFill>
                <a:latin typeface="Quicksand" panose="020B0604020202020204" charset="0"/>
              </a:rPr>
              <a:t>The Ladies </a:t>
            </a:r>
            <a:r>
              <a:rPr lang="en-GB" sz="2400" dirty="0" smtClean="0">
                <a:solidFill>
                  <a:srgbClr val="4E6A84"/>
                </a:solidFill>
                <a:latin typeface="Quicksand" panose="020B0604020202020204" charset="0"/>
              </a:rPr>
              <a:t>of Llangollen were </a:t>
            </a:r>
            <a:r>
              <a:rPr lang="en-GB" sz="2800" dirty="0">
                <a:solidFill>
                  <a:srgbClr val="4E6A84"/>
                </a:solidFill>
                <a:latin typeface="Fredoka One" panose="020B0604020202020204" charset="0"/>
              </a:rPr>
              <a:t>Champions of the Picturesque</a:t>
            </a:r>
            <a:r>
              <a:rPr lang="en-GB" sz="2400" dirty="0">
                <a:solidFill>
                  <a:srgbClr val="4E6A84"/>
                </a:solidFill>
                <a:latin typeface="Quicksand" panose="020B0604020202020204" charset="0"/>
              </a:rPr>
              <a:t>, but what does this mean</a:t>
            </a:r>
            <a:r>
              <a:rPr lang="en-GB" sz="2400" dirty="0" smtClean="0">
                <a:solidFill>
                  <a:srgbClr val="4E6A84"/>
                </a:solidFill>
                <a:latin typeface="Quicksand" panose="020B0604020202020204" charset="0"/>
              </a:rPr>
              <a:t>? Let’s find </a:t>
            </a:r>
          </a:p>
          <a:p>
            <a:pPr algn="ctr"/>
            <a:r>
              <a:rPr lang="en-GB" sz="2400" dirty="0" smtClean="0">
                <a:solidFill>
                  <a:srgbClr val="4E6A84"/>
                </a:solidFill>
                <a:latin typeface="Quicksand" panose="020B0604020202020204" charset="0"/>
              </a:rPr>
              <a:t>out more…</a:t>
            </a:r>
            <a:endParaRPr lang="en-GB" sz="3200" dirty="0">
              <a:solidFill>
                <a:srgbClr val="4E6A84"/>
              </a:solidFill>
              <a:latin typeface="Quicksand" panose="020B0604020202020204" charset="0"/>
            </a:endParaRP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66081" y="5284217"/>
            <a:ext cx="1373637" cy="1373637"/>
          </a:xfrm>
          <a:prstGeom prst="rect">
            <a:avLst/>
          </a:prstGeom>
        </p:spPr>
      </p:pic>
      <p:pic>
        <p:nvPicPr>
          <p:cNvPr id="14" name="Picture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9451" y="0"/>
            <a:ext cx="3297354" cy="2099861"/>
          </a:xfrm>
          <a:prstGeom prst="rect">
            <a:avLst/>
          </a:prstGeom>
        </p:spPr>
      </p:pic>
      <p:pic>
        <p:nvPicPr>
          <p:cNvPr id="12" name="Picture 11"/>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7422" b="89973" l="9942" r="98799">
                        <a14:foregroundMark x1="29205" y1="19540" x2="33596" y2="84580"/>
                        <a14:foregroundMark x1="20713" y1="85398" x2="23488" y2="81612"/>
                        <a14:foregroundMark x1="78376" y1="85671" x2="73405" y2="85792"/>
                        <a14:backgroundMark x1="19967" y1="46743" x2="19967" y2="46743"/>
                        <a14:backgroundMark x1="77092" y1="83641" x2="77092" y2="83641"/>
                      </a14:backgroundRemoval>
                    </a14:imgEffect>
                  </a14:imgLayer>
                </a14:imgProps>
              </a:ext>
              <a:ext uri="{28A0092B-C50C-407E-A947-70E740481C1C}">
                <a14:useLocalDpi xmlns:a14="http://schemas.microsoft.com/office/drawing/2010/main"/>
              </a:ext>
            </a:extLst>
          </a:blip>
          <a:srcRect r="-739"/>
          <a:stretch/>
        </p:blipFill>
        <p:spPr>
          <a:xfrm>
            <a:off x="4355697" y="1049930"/>
            <a:ext cx="6504916" cy="8829717"/>
          </a:xfrm>
          <a:prstGeom prst="rect">
            <a:avLst/>
          </a:prstGeom>
        </p:spPr>
      </p:pic>
    </p:spTree>
    <p:extLst>
      <p:ext uri="{BB962C8B-B14F-4D97-AF65-F5344CB8AC3E}">
        <p14:creationId xmlns:p14="http://schemas.microsoft.com/office/powerpoint/2010/main" val="36904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37366"/>
            <a:ext cx="12193059" cy="2858376"/>
          </a:xfrm>
          <a:prstGeom prst="rect">
            <a:avLst/>
          </a:prstGeom>
        </p:spPr>
      </p:pic>
      <p:grpSp>
        <p:nvGrpSpPr>
          <p:cNvPr id="4" name="Group 3"/>
          <p:cNvGrpSpPr/>
          <p:nvPr/>
        </p:nvGrpSpPr>
        <p:grpSpPr>
          <a:xfrm>
            <a:off x="711401" y="657955"/>
            <a:ext cx="5488361" cy="7154405"/>
            <a:chOff x="622502" y="657955"/>
            <a:chExt cx="4935810" cy="7154405"/>
          </a:xfrm>
        </p:grpSpPr>
        <p:grpSp>
          <p:nvGrpSpPr>
            <p:cNvPr id="8" name="Group 7">
              <a:extLst>
                <a:ext uri="{FF2B5EF4-FFF2-40B4-BE49-F238E27FC236}">
                  <a16:creationId xmlns:a16="http://schemas.microsoft.com/office/drawing/2014/main" id="{C2018A6C-E7DA-A04D-B019-AE58875BCFD4}"/>
                </a:ext>
              </a:extLst>
            </p:cNvPr>
            <p:cNvGrpSpPr/>
            <p:nvPr/>
          </p:nvGrpSpPr>
          <p:grpSpPr>
            <a:xfrm>
              <a:off x="622502" y="657955"/>
              <a:ext cx="4935810" cy="7154405"/>
              <a:chOff x="5122693" y="2939838"/>
              <a:chExt cx="3690496" cy="6593404"/>
            </a:xfrm>
          </p:grpSpPr>
          <p:pic>
            <p:nvPicPr>
              <p:cNvPr id="9" name="Graphic 11">
                <a:extLst>
                  <a:ext uri="{FF2B5EF4-FFF2-40B4-BE49-F238E27FC236}">
                    <a16:creationId xmlns:a16="http://schemas.microsoft.com/office/drawing/2014/main" id="{93DE2649-99BA-8047-8421-DFC4AAB77F0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flipH="1">
                <a:off x="5122693" y="2939838"/>
                <a:ext cx="3690496" cy="6593404"/>
              </a:xfrm>
              <a:prstGeom prst="rect">
                <a:avLst/>
              </a:prstGeom>
            </p:spPr>
          </p:pic>
          <p:sp>
            <p:nvSpPr>
              <p:cNvPr id="10" name="TextBox 9">
                <a:extLst>
                  <a:ext uri="{FF2B5EF4-FFF2-40B4-BE49-F238E27FC236}">
                    <a16:creationId xmlns:a16="http://schemas.microsoft.com/office/drawing/2014/main" id="{F9595D39-4F6C-EA45-9027-DC4783050CFC}"/>
                  </a:ext>
                </a:extLst>
              </p:cNvPr>
              <p:cNvSpPr txBox="1"/>
              <p:nvPr/>
            </p:nvSpPr>
            <p:spPr>
              <a:xfrm>
                <a:off x="5496271" y="4668747"/>
                <a:ext cx="2971027" cy="4538284"/>
              </a:xfrm>
              <a:prstGeom prst="rect">
                <a:avLst/>
              </a:prstGeom>
              <a:noFill/>
            </p:spPr>
            <p:txBody>
              <a:bodyPr wrap="square" rtlCol="0">
                <a:spAutoFit/>
              </a:bodyPr>
              <a:lstStyle/>
              <a:p>
                <a:r>
                  <a:rPr lang="en-GB" sz="2400" dirty="0">
                    <a:solidFill>
                      <a:srgbClr val="FFD966"/>
                    </a:solidFill>
                    <a:latin typeface="Fredoka One" panose="020B0604020202020204" charset="0"/>
                  </a:rPr>
                  <a:t>Design and plan your own garden and wild area. </a:t>
                </a:r>
                <a:endParaRPr lang="en-GB" sz="2400" dirty="0" smtClean="0">
                  <a:solidFill>
                    <a:srgbClr val="FFD966"/>
                  </a:solidFill>
                  <a:latin typeface="Fredoka One" panose="020B0604020202020204" charset="0"/>
                </a:endParaRPr>
              </a:p>
              <a:p>
                <a:endParaRPr lang="en-GB" dirty="0">
                  <a:solidFill>
                    <a:srgbClr val="FFFFFF"/>
                  </a:solidFill>
                  <a:latin typeface="Quicksand" panose="020B0604020202020204" charset="0"/>
                </a:endParaRPr>
              </a:p>
              <a:p>
                <a:r>
                  <a:rPr lang="en-GB" dirty="0" smtClean="0">
                    <a:solidFill>
                      <a:srgbClr val="FFFFFF"/>
                    </a:solidFill>
                    <a:latin typeface="Quicksand" panose="020B0604020202020204" charset="0"/>
                  </a:rPr>
                  <a:t>Draw </a:t>
                </a:r>
                <a:r>
                  <a:rPr lang="en-GB" dirty="0">
                    <a:solidFill>
                      <a:srgbClr val="FFFFFF"/>
                    </a:solidFill>
                    <a:latin typeface="Quicksand" panose="020B0604020202020204" charset="0"/>
                  </a:rPr>
                  <a:t>out </a:t>
                </a:r>
                <a:r>
                  <a:rPr lang="en-GB" dirty="0" smtClean="0">
                    <a:solidFill>
                      <a:srgbClr val="FFFFFF"/>
                    </a:solidFill>
                    <a:latin typeface="Quicksand" panose="020B0604020202020204" charset="0"/>
                  </a:rPr>
                  <a:t>a garden </a:t>
                </a:r>
                <a:r>
                  <a:rPr lang="en-GB" dirty="0">
                    <a:solidFill>
                      <a:srgbClr val="FFFFFF"/>
                    </a:solidFill>
                    <a:latin typeface="Quicksand" panose="020B0604020202020204" charset="0"/>
                  </a:rPr>
                  <a:t>plans like Sarah did for Queen Charlotte. </a:t>
                </a:r>
                <a:endParaRPr lang="en-GB" dirty="0" smtClean="0">
                  <a:solidFill>
                    <a:srgbClr val="FFFFFF"/>
                  </a:solidFill>
                  <a:latin typeface="Quicksand" panose="020B0604020202020204" charset="0"/>
                </a:endParaRPr>
              </a:p>
              <a:p>
                <a:pPr marL="285750" indent="-285750">
                  <a:buFont typeface="Arial" panose="020B0604020202020204" pitchFamily="34" charset="0"/>
                  <a:buChar char="•"/>
                </a:pPr>
                <a:r>
                  <a:rPr lang="en-GB" dirty="0" smtClean="0">
                    <a:solidFill>
                      <a:srgbClr val="FFFFFF"/>
                    </a:solidFill>
                    <a:latin typeface="Quicksand" panose="020B0604020202020204" charset="0"/>
                  </a:rPr>
                  <a:t>What </a:t>
                </a:r>
                <a:r>
                  <a:rPr lang="en-GB" dirty="0">
                    <a:solidFill>
                      <a:srgbClr val="FFFFFF"/>
                    </a:solidFill>
                    <a:latin typeface="Quicksand" panose="020B0604020202020204" charset="0"/>
                  </a:rPr>
                  <a:t>would you grow and why? </a:t>
                </a:r>
                <a:endParaRPr lang="en-GB" dirty="0" smtClean="0">
                  <a:solidFill>
                    <a:srgbClr val="FFFFFF"/>
                  </a:solidFill>
                  <a:latin typeface="Quicksand" panose="020B0604020202020204" charset="0"/>
                </a:endParaRPr>
              </a:p>
              <a:p>
                <a:pPr marL="285750" indent="-285750">
                  <a:buFont typeface="Arial" panose="020B0604020202020204" pitchFamily="34" charset="0"/>
                  <a:buChar char="•"/>
                </a:pPr>
                <a:r>
                  <a:rPr lang="en-GB" dirty="0" smtClean="0">
                    <a:solidFill>
                      <a:srgbClr val="FFFFFF"/>
                    </a:solidFill>
                    <a:latin typeface="Quicksand" panose="020B0604020202020204" charset="0"/>
                  </a:rPr>
                  <a:t>What </a:t>
                </a:r>
                <a:r>
                  <a:rPr lang="en-GB" dirty="0">
                    <a:solidFill>
                      <a:srgbClr val="FFFFFF"/>
                    </a:solidFill>
                    <a:latin typeface="Quicksand" panose="020B0604020202020204" charset="0"/>
                  </a:rPr>
                  <a:t>features would you have? </a:t>
                </a:r>
                <a:endParaRPr lang="en-GB" dirty="0" smtClean="0">
                  <a:solidFill>
                    <a:srgbClr val="FFFFFF"/>
                  </a:solidFill>
                  <a:latin typeface="Quicksand" panose="020B0604020202020204" charset="0"/>
                </a:endParaRPr>
              </a:p>
              <a:p>
                <a:pPr marL="285750" indent="-285750">
                  <a:buFont typeface="Arial" panose="020B0604020202020204" pitchFamily="34" charset="0"/>
                  <a:buChar char="•"/>
                </a:pPr>
                <a:r>
                  <a:rPr lang="en-GB" dirty="0" smtClean="0">
                    <a:solidFill>
                      <a:srgbClr val="FFFFFF"/>
                    </a:solidFill>
                    <a:latin typeface="Quicksand" panose="020B0604020202020204" charset="0"/>
                  </a:rPr>
                  <a:t>What </a:t>
                </a:r>
                <a:r>
                  <a:rPr lang="en-GB" dirty="0">
                    <a:solidFill>
                      <a:srgbClr val="FFFFFF"/>
                    </a:solidFill>
                    <a:latin typeface="Quicksand" panose="020B0604020202020204" charset="0"/>
                  </a:rPr>
                  <a:t>parts of the garden would be special and important to you? </a:t>
                </a:r>
                <a:endParaRPr lang="en-GB" dirty="0" smtClean="0">
                  <a:solidFill>
                    <a:srgbClr val="FFFFFF"/>
                  </a:solidFill>
                  <a:latin typeface="Quicksand" panose="020B0604020202020204" charset="0"/>
                </a:endParaRPr>
              </a:p>
              <a:p>
                <a:endParaRPr lang="en-GB" dirty="0">
                  <a:solidFill>
                    <a:srgbClr val="FFFFFF"/>
                  </a:solidFill>
                  <a:latin typeface="Quicksand" panose="020B0604020202020204" charset="0"/>
                </a:endParaRPr>
              </a:p>
              <a:p>
                <a:r>
                  <a:rPr lang="en-GB" dirty="0" smtClean="0">
                    <a:solidFill>
                      <a:srgbClr val="FFFFFF"/>
                    </a:solidFill>
                    <a:latin typeface="Quicksand" panose="020B0604020202020204" charset="0"/>
                  </a:rPr>
                  <a:t>When </a:t>
                </a:r>
                <a:r>
                  <a:rPr lang="en-GB" dirty="0">
                    <a:solidFill>
                      <a:srgbClr val="FFFFFF"/>
                    </a:solidFill>
                    <a:latin typeface="Quicksand" panose="020B0604020202020204" charset="0"/>
                  </a:rPr>
                  <a:t>you have finished your plans, show a partner and share your plans with each other. </a:t>
                </a:r>
              </a:p>
              <a:p>
                <a:endParaRPr lang="en-GB" sz="2800" dirty="0">
                  <a:solidFill>
                    <a:schemeClr val="bg1"/>
                  </a:solidFill>
                  <a:latin typeface="Quicksand" pitchFamily="2" charset="77"/>
                </a:endParaRPr>
              </a:p>
              <a:p>
                <a:endParaRPr lang="en-GB" sz="2200" dirty="0">
                  <a:solidFill>
                    <a:schemeClr val="bg1"/>
                  </a:solidFill>
                  <a:latin typeface="Quicksand" pitchFamily="2" charset="77"/>
                </a:endParaRPr>
              </a:p>
              <a:p>
                <a:endParaRPr lang="en-US" dirty="0"/>
              </a:p>
            </p:txBody>
          </p:sp>
        </p:grpSp>
        <p:sp>
          <p:nvSpPr>
            <p:cNvPr id="2" name="Rectangle 1"/>
            <p:cNvSpPr/>
            <p:nvPr/>
          </p:nvSpPr>
          <p:spPr>
            <a:xfrm>
              <a:off x="1178629" y="1648281"/>
              <a:ext cx="3606568" cy="706347"/>
            </a:xfrm>
            <a:prstGeom prst="rect">
              <a:avLst/>
            </a:prstGeom>
          </p:spPr>
          <p:txBody>
            <a:bodyPr wrap="square">
              <a:spAutoFit/>
            </a:bodyPr>
            <a:lstStyle/>
            <a:p>
              <a:pPr>
                <a:lnSpc>
                  <a:spcPct val="107000"/>
                </a:lnSpc>
                <a:spcAft>
                  <a:spcPts val="800"/>
                </a:spcAft>
              </a:pPr>
              <a:r>
                <a:rPr lang="en-GB" sz="4000" dirty="0" smtClean="0">
                  <a:solidFill>
                    <a:srgbClr val="FFFFFF"/>
                  </a:solidFill>
                  <a:latin typeface="Fredoka One" panose="02000000000000000000" pitchFamily="2" charset="77"/>
                </a:rPr>
                <a:t>Activity 2:</a:t>
              </a:r>
              <a:endParaRPr lang="en-GB" sz="4000" dirty="0">
                <a:solidFill>
                  <a:srgbClr val="FFFFFF"/>
                </a:solidFill>
                <a:latin typeface="Fredoka One" panose="02000000000000000000" pitchFamily="2" charset="77"/>
              </a:endParaRPr>
            </a:p>
          </p:txBody>
        </p:sp>
      </p:grpSp>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80693" y="446357"/>
            <a:ext cx="4542535" cy="6056713"/>
          </a:xfrm>
          <a:prstGeom prst="roundRect">
            <a:avLst/>
          </a:prstGeom>
          <a:ln w="38100">
            <a:solidFill>
              <a:srgbClr val="FFD966"/>
            </a:solidFill>
          </a:ln>
        </p:spPr>
      </p:pic>
    </p:spTree>
    <p:extLst>
      <p:ext uri="{BB962C8B-B14F-4D97-AF65-F5344CB8AC3E}">
        <p14:creationId xmlns:p14="http://schemas.microsoft.com/office/powerpoint/2010/main" val="356876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3154530"/>
            <a:ext cx="13699113" cy="3718911"/>
          </a:xfrm>
          <a:prstGeom prst="rect">
            <a:avLst/>
          </a:prstGeom>
        </p:spPr>
      </p:pic>
      <p:grpSp>
        <p:nvGrpSpPr>
          <p:cNvPr id="6" name="Group 5">
            <a:extLst>
              <a:ext uri="{FF2B5EF4-FFF2-40B4-BE49-F238E27FC236}">
                <a16:creationId xmlns:a16="http://schemas.microsoft.com/office/drawing/2014/main" id="{4269BD1A-8DCD-5348-872F-FA9FF1BA2BF6}"/>
              </a:ext>
            </a:extLst>
          </p:cNvPr>
          <p:cNvGrpSpPr/>
          <p:nvPr/>
        </p:nvGrpSpPr>
        <p:grpSpPr>
          <a:xfrm>
            <a:off x="695788" y="385360"/>
            <a:ext cx="5656886" cy="7445332"/>
            <a:chOff x="6225990" y="1154381"/>
            <a:chExt cx="5509044" cy="6593404"/>
          </a:xfrm>
        </p:grpSpPr>
        <p:pic>
          <p:nvPicPr>
            <p:cNvPr id="12" name="Graphic 15">
              <a:extLst>
                <a:ext uri="{FF2B5EF4-FFF2-40B4-BE49-F238E27FC236}">
                  <a16:creationId xmlns:a16="http://schemas.microsoft.com/office/drawing/2014/main" id="{6212A04D-3FC7-6E40-AA1A-1C4910D0884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flipH="1">
              <a:off x="6225990" y="1154381"/>
              <a:ext cx="5509044" cy="6593404"/>
            </a:xfrm>
            <a:prstGeom prst="rect">
              <a:avLst/>
            </a:prstGeom>
          </p:spPr>
        </p:pic>
        <p:sp>
          <p:nvSpPr>
            <p:cNvPr id="13" name="TextBox 12">
              <a:extLst>
                <a:ext uri="{FF2B5EF4-FFF2-40B4-BE49-F238E27FC236}">
                  <a16:creationId xmlns:a16="http://schemas.microsoft.com/office/drawing/2014/main" id="{EC22E842-CB59-0643-92ED-790C32F48A01}"/>
                </a:ext>
              </a:extLst>
            </p:cNvPr>
            <p:cNvSpPr txBox="1"/>
            <p:nvPr/>
          </p:nvSpPr>
          <p:spPr>
            <a:xfrm>
              <a:off x="6695441" y="2158493"/>
              <a:ext cx="4744934" cy="5205884"/>
            </a:xfrm>
            <a:prstGeom prst="rect">
              <a:avLst/>
            </a:prstGeom>
            <a:noFill/>
          </p:spPr>
          <p:txBody>
            <a:bodyPr wrap="square" rtlCol="0">
              <a:spAutoFit/>
            </a:bodyPr>
            <a:lstStyle/>
            <a:p>
              <a:r>
                <a:rPr lang="en-GB" sz="4000" dirty="0" smtClean="0">
                  <a:solidFill>
                    <a:schemeClr val="bg1"/>
                  </a:solidFill>
                  <a:latin typeface="Fredoka One" panose="02000000000000000000" pitchFamily="2" charset="77"/>
                </a:rPr>
                <a:t>Extension Task</a:t>
              </a:r>
              <a:endParaRPr lang="en-GB" sz="2000" dirty="0">
                <a:latin typeface="Quicksand" panose="020B0604020202020204" charset="0"/>
              </a:endParaRPr>
            </a:p>
            <a:p>
              <a:endParaRPr lang="en-GB" sz="2000" dirty="0" smtClean="0">
                <a:solidFill>
                  <a:srgbClr val="FFFFFF"/>
                </a:solidFill>
                <a:latin typeface="Fredoka One" panose="020B0604020202020204" charset="0"/>
              </a:endParaRPr>
            </a:p>
            <a:p>
              <a:r>
                <a:rPr lang="en-GB" sz="2000" dirty="0" smtClean="0">
                  <a:solidFill>
                    <a:srgbClr val="FFFFFF"/>
                  </a:solidFill>
                  <a:latin typeface="Fredoka One" panose="020B0604020202020204" charset="0"/>
                </a:rPr>
                <a:t>Sow </a:t>
              </a:r>
              <a:r>
                <a:rPr lang="en-GB" sz="2000" dirty="0">
                  <a:solidFill>
                    <a:srgbClr val="FFFFFF"/>
                  </a:solidFill>
                  <a:latin typeface="Fredoka One" panose="020B0604020202020204" charset="0"/>
                </a:rPr>
                <a:t>some seeds in large pots and watch them grow. </a:t>
              </a:r>
              <a:endParaRPr lang="en-GB" sz="2000" dirty="0" smtClean="0">
                <a:solidFill>
                  <a:srgbClr val="FFFFFF"/>
                </a:solidFill>
                <a:latin typeface="Fredoka One" panose="020B0604020202020204" charset="0"/>
              </a:endParaRPr>
            </a:p>
            <a:p>
              <a:endParaRPr lang="en-GB" sz="2000" dirty="0">
                <a:solidFill>
                  <a:srgbClr val="FFFFFF"/>
                </a:solidFill>
                <a:latin typeface="Fredoka One" panose="020B0604020202020204" charset="0"/>
              </a:endParaRPr>
            </a:p>
            <a:p>
              <a:r>
                <a:rPr lang="en-GB" sz="1600" dirty="0" smtClean="0">
                  <a:solidFill>
                    <a:srgbClr val="FFFFFF"/>
                  </a:solidFill>
                  <a:latin typeface="Quicksand" panose="020B0604020202020204" charset="0"/>
                </a:rPr>
                <a:t>Here </a:t>
              </a:r>
              <a:r>
                <a:rPr lang="en-GB" sz="1600" dirty="0">
                  <a:solidFill>
                    <a:srgbClr val="FFFFFF"/>
                  </a:solidFill>
                  <a:latin typeface="Quicksand" panose="020B0604020202020204" charset="0"/>
                </a:rPr>
                <a:t>are some examples of what you could grow:</a:t>
              </a:r>
            </a:p>
            <a:p>
              <a:pPr marL="285750" indent="-285750">
                <a:buFont typeface="Arial" panose="020B0604020202020204" pitchFamily="34" charset="0"/>
                <a:buChar char="•"/>
              </a:pPr>
              <a:r>
                <a:rPr lang="en-GB" sz="1600" dirty="0">
                  <a:solidFill>
                    <a:srgbClr val="FFFFFF"/>
                  </a:solidFill>
                  <a:latin typeface="Quicksand" panose="020B0604020202020204" charset="0"/>
                </a:rPr>
                <a:t>Dwarf French bean</a:t>
              </a:r>
            </a:p>
            <a:p>
              <a:pPr marL="285750" indent="-285750">
                <a:buFont typeface="Arial" panose="020B0604020202020204" pitchFamily="34" charset="0"/>
                <a:buChar char="•"/>
              </a:pPr>
              <a:r>
                <a:rPr lang="en-GB" sz="1600" dirty="0">
                  <a:solidFill>
                    <a:srgbClr val="FFFFFF"/>
                  </a:solidFill>
                  <a:latin typeface="Quicksand" panose="020B0604020202020204" charset="0"/>
                </a:rPr>
                <a:t>Peas</a:t>
              </a:r>
            </a:p>
            <a:p>
              <a:pPr marL="285750" indent="-285750">
                <a:buFont typeface="Arial" panose="020B0604020202020204" pitchFamily="34" charset="0"/>
                <a:buChar char="•"/>
              </a:pPr>
              <a:r>
                <a:rPr lang="en-GB" sz="1600" dirty="0">
                  <a:solidFill>
                    <a:srgbClr val="FFFFFF"/>
                  </a:solidFill>
                  <a:latin typeface="Quicksand" panose="020B0604020202020204" charset="0"/>
                </a:rPr>
                <a:t>Sunflower</a:t>
              </a:r>
            </a:p>
            <a:p>
              <a:pPr marL="285750" indent="-285750">
                <a:buFont typeface="Arial" panose="020B0604020202020204" pitchFamily="34" charset="0"/>
                <a:buChar char="•"/>
              </a:pPr>
              <a:r>
                <a:rPr lang="en-GB" sz="1600" dirty="0" smtClean="0">
                  <a:solidFill>
                    <a:srgbClr val="FFFFFF"/>
                  </a:solidFill>
                  <a:latin typeface="Quicksand" panose="020B0604020202020204" charset="0"/>
                </a:rPr>
                <a:t>Sweet peas</a:t>
              </a:r>
            </a:p>
            <a:p>
              <a:pPr marL="285750" indent="-285750">
                <a:buFont typeface="Arial" panose="020B0604020202020204" pitchFamily="34" charset="0"/>
                <a:buChar char="•"/>
              </a:pPr>
              <a:endParaRPr lang="en-GB" sz="1600" dirty="0">
                <a:solidFill>
                  <a:srgbClr val="FFFFFF"/>
                </a:solidFill>
                <a:latin typeface="Quicksand" panose="020B0604020202020204" charset="0"/>
              </a:endParaRPr>
            </a:p>
            <a:p>
              <a:r>
                <a:rPr lang="en-GB" sz="1600" dirty="0">
                  <a:solidFill>
                    <a:srgbClr val="FFFFFF"/>
                  </a:solidFill>
                  <a:latin typeface="Quicksand" panose="020B0604020202020204" charset="0"/>
                </a:rPr>
                <a:t>Consider the following: </a:t>
              </a:r>
              <a:endParaRPr lang="en-GB" sz="1600" dirty="0" smtClean="0">
                <a:solidFill>
                  <a:srgbClr val="FFFFFF"/>
                </a:solidFill>
                <a:latin typeface="Quicksand" panose="020B0604020202020204" charset="0"/>
              </a:endParaRPr>
            </a:p>
            <a:p>
              <a:r>
                <a:rPr lang="en-GB" sz="1600" dirty="0" smtClean="0">
                  <a:solidFill>
                    <a:srgbClr val="FFFFFF"/>
                  </a:solidFill>
                  <a:latin typeface="Quicksand" panose="020B0604020202020204" charset="0"/>
                </a:rPr>
                <a:t>What does a </a:t>
              </a:r>
              <a:r>
                <a:rPr lang="en-GB" sz="1600" dirty="0">
                  <a:solidFill>
                    <a:srgbClr val="FFFFFF"/>
                  </a:solidFill>
                  <a:latin typeface="Quicksand" panose="020B0604020202020204" charset="0"/>
                </a:rPr>
                <a:t>plant </a:t>
              </a:r>
              <a:r>
                <a:rPr lang="en-GB" sz="1600" dirty="0" smtClean="0">
                  <a:solidFill>
                    <a:srgbClr val="FFFFFF"/>
                  </a:solidFill>
                  <a:latin typeface="Quicksand" panose="020B0604020202020204" charset="0"/>
                </a:rPr>
                <a:t>need </a:t>
              </a:r>
              <a:r>
                <a:rPr lang="en-GB" sz="1600" dirty="0">
                  <a:solidFill>
                    <a:srgbClr val="FFFFFF"/>
                  </a:solidFill>
                  <a:latin typeface="Quicksand" panose="020B0604020202020204" charset="0"/>
                </a:rPr>
                <a:t>to </a:t>
              </a:r>
              <a:r>
                <a:rPr lang="en-GB" sz="1600" dirty="0" smtClean="0">
                  <a:solidFill>
                    <a:srgbClr val="FFFFFF"/>
                  </a:solidFill>
                  <a:latin typeface="Quicksand" panose="020B0604020202020204" charset="0"/>
                </a:rPr>
                <a:t>grow? </a:t>
              </a:r>
              <a:r>
                <a:rPr lang="en-GB" sz="1600" dirty="0">
                  <a:solidFill>
                    <a:srgbClr val="FFFFFF"/>
                  </a:solidFill>
                  <a:latin typeface="Quicksand" panose="020B0604020202020204" charset="0"/>
                </a:rPr>
                <a:t>How tall </a:t>
              </a:r>
              <a:r>
                <a:rPr lang="en-GB" sz="1600" dirty="0" smtClean="0">
                  <a:solidFill>
                    <a:srgbClr val="FFFFFF"/>
                  </a:solidFill>
                  <a:latin typeface="Quicksand" panose="020B0604020202020204" charset="0"/>
                </a:rPr>
                <a:t>can </a:t>
              </a:r>
            </a:p>
            <a:p>
              <a:r>
                <a:rPr lang="en-GB" sz="1600" dirty="0" smtClean="0">
                  <a:solidFill>
                    <a:srgbClr val="FFFFFF"/>
                  </a:solidFill>
                  <a:latin typeface="Quicksand" panose="020B0604020202020204" charset="0"/>
                </a:rPr>
                <a:t>it grow? </a:t>
              </a:r>
              <a:r>
                <a:rPr lang="en-GB" sz="1600" dirty="0">
                  <a:solidFill>
                    <a:srgbClr val="FFFFFF"/>
                  </a:solidFill>
                  <a:latin typeface="Quicksand" panose="020B0604020202020204" charset="0"/>
                </a:rPr>
                <a:t>How it is </a:t>
              </a:r>
              <a:r>
                <a:rPr lang="en-GB" sz="1600" dirty="0" smtClean="0">
                  <a:solidFill>
                    <a:srgbClr val="FFFFFF"/>
                  </a:solidFill>
                  <a:latin typeface="Quicksand" panose="020B0604020202020204" charset="0"/>
                </a:rPr>
                <a:t>pollinated? </a:t>
              </a:r>
              <a:r>
                <a:rPr lang="en-GB" sz="1600" dirty="0">
                  <a:solidFill>
                    <a:srgbClr val="FFFFFF"/>
                  </a:solidFill>
                  <a:latin typeface="Quicksand" panose="020B0604020202020204" charset="0"/>
                </a:rPr>
                <a:t>Where would it be best to put it and will you need to move it as it </a:t>
              </a:r>
              <a:r>
                <a:rPr lang="en-GB" sz="1600" dirty="0" smtClean="0">
                  <a:solidFill>
                    <a:srgbClr val="FFFFFF"/>
                  </a:solidFill>
                  <a:latin typeface="Quicksand" panose="020B0604020202020204" charset="0"/>
                </a:rPr>
                <a:t>grows? </a:t>
              </a:r>
              <a:r>
                <a:rPr lang="en-GB" sz="1600" dirty="0">
                  <a:solidFill>
                    <a:srgbClr val="FFFFFF"/>
                  </a:solidFill>
                  <a:latin typeface="Quicksand" panose="020B0604020202020204" charset="0"/>
                </a:rPr>
                <a:t>Which parts, if any, are </a:t>
              </a:r>
              <a:r>
                <a:rPr lang="en-GB" sz="1600" dirty="0" smtClean="0">
                  <a:solidFill>
                    <a:srgbClr val="FFFFFF"/>
                  </a:solidFill>
                  <a:latin typeface="Quicksand" panose="020B0604020202020204" charset="0"/>
                </a:rPr>
                <a:t>edible?</a:t>
              </a:r>
              <a:endParaRPr lang="en-GB" sz="1600" dirty="0">
                <a:solidFill>
                  <a:srgbClr val="FFFFFF"/>
                </a:solidFill>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pPr marL="342900" indent="-342900">
                <a:buFont typeface="Arial" panose="020B0604020202020204" pitchFamily="34" charset="0"/>
                <a:buChar char="•"/>
              </a:pPr>
              <a:endParaRPr lang="en-GB" sz="2000" dirty="0">
                <a:latin typeface="Quicksand" panose="020B0604020202020204" charset="0"/>
              </a:endParaRPr>
            </a:p>
            <a:p>
              <a:endParaRPr lang="en-GB" sz="2000" dirty="0">
                <a:latin typeface="Quicksand" panose="020B0604020202020204" charset="0"/>
              </a:endParaRPr>
            </a:p>
            <a:p>
              <a:endParaRPr lang="en-US" sz="2000" dirty="0">
                <a:latin typeface="Quicksand" panose="020B0604020202020204" charset="0"/>
              </a:endParaRPr>
            </a:p>
          </p:txBody>
        </p:sp>
      </p:grpSp>
      <p:pic>
        <p:nvPicPr>
          <p:cNvPr id="3" name="Picture 2"/>
          <p:cNvPicPr>
            <a:picLocks noChangeAspect="1"/>
          </p:cNvPicPr>
          <p:nvPr/>
        </p:nvPicPr>
        <p:blipFill rotWithShape="1">
          <a:blip r:embed="rId9" cstate="email">
            <a:extLst>
              <a:ext uri="{28A0092B-C50C-407E-A947-70E740481C1C}">
                <a14:useLocalDpi xmlns:a14="http://schemas.microsoft.com/office/drawing/2010/main"/>
              </a:ext>
            </a:extLst>
          </a:blip>
          <a:srcRect b="-1"/>
          <a:stretch/>
        </p:blipFill>
        <p:spPr>
          <a:xfrm>
            <a:off x="6914256" y="615694"/>
            <a:ext cx="4624094" cy="3722996"/>
          </a:xfrm>
          <a:prstGeom prst="roundRect">
            <a:avLst/>
          </a:prstGeom>
          <a:ln w="38100">
            <a:solidFill>
              <a:srgbClr val="FFD966"/>
            </a:solidFill>
          </a:ln>
        </p:spPr>
      </p:pic>
      <p:pic>
        <p:nvPicPr>
          <p:cNvPr id="23" name="Picture 2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1243166" flipH="1">
            <a:off x="6959464" y="4213211"/>
            <a:ext cx="2856087" cy="2269863"/>
          </a:xfrm>
          <a:prstGeom prst="rect">
            <a:avLst/>
          </a:prstGeom>
        </p:spPr>
      </p:pic>
      <p:grpSp>
        <p:nvGrpSpPr>
          <p:cNvPr id="20" name="Group 19"/>
          <p:cNvGrpSpPr/>
          <p:nvPr/>
        </p:nvGrpSpPr>
        <p:grpSpPr>
          <a:xfrm flipH="1">
            <a:off x="8945375" y="2269223"/>
            <a:ext cx="3986025" cy="5433207"/>
            <a:chOff x="6292048" y="685123"/>
            <a:chExt cx="5031311" cy="6858000"/>
          </a:xfrm>
        </p:grpSpPr>
        <p:pic>
          <p:nvPicPr>
            <p:cNvPr id="21" name="Picture 20"/>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9975" b="89983" l="19879" r="100000">
                          <a14:foregroundMark x1="43290" y1="20960" x2="48133" y2="17551"/>
                          <a14:foregroundMark x1="64279" y1="20833" x2="62260" y2="16246"/>
                        </a14:backgroundRemoval>
                      </a14:imgEffect>
                    </a14:imgLayer>
                  </a14:imgProps>
                </a:ext>
                <a:ext uri="{28A0092B-C50C-407E-A947-70E740481C1C}">
                  <a14:useLocalDpi xmlns:a14="http://schemas.microsoft.com/office/drawing/2010/main"/>
                </a:ext>
              </a:extLst>
            </a:blip>
            <a:srcRect/>
            <a:stretch/>
          </p:blipFill>
          <p:spPr>
            <a:xfrm>
              <a:off x="6292048" y="685123"/>
              <a:ext cx="2861784" cy="6858000"/>
            </a:xfrm>
            <a:prstGeom prst="rect">
              <a:avLst/>
            </a:prstGeom>
          </p:spPr>
        </p:pic>
        <p:pic>
          <p:nvPicPr>
            <p:cNvPr id="22" name="Picture 21"/>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9975" b="95918" l="0" r="79939">
                          <a14:foregroundMark x1="29990" y1="36995" x2="29585" y2="39015"/>
                        </a14:backgroundRemoval>
                      </a14:imgEffect>
                    </a14:imgLayer>
                  </a14:imgProps>
                </a:ext>
                <a:ext uri="{28A0092B-C50C-407E-A947-70E740481C1C}">
                  <a14:useLocalDpi xmlns:a14="http://schemas.microsoft.com/office/drawing/2010/main"/>
                </a:ext>
              </a:extLst>
            </a:blip>
            <a:srcRect/>
            <a:stretch/>
          </p:blipFill>
          <p:spPr>
            <a:xfrm>
              <a:off x="8750110" y="1018405"/>
              <a:ext cx="2573249" cy="6191434"/>
            </a:xfrm>
            <a:prstGeom prst="rect">
              <a:avLst/>
            </a:prstGeom>
          </p:spPr>
        </p:pic>
      </p:grpSp>
      <p:sp>
        <p:nvSpPr>
          <p:cNvPr id="2" name="Rectangle 1"/>
          <p:cNvSpPr/>
          <p:nvPr/>
        </p:nvSpPr>
        <p:spPr>
          <a:xfrm>
            <a:off x="7047756" y="4555223"/>
            <a:ext cx="2442187" cy="1631216"/>
          </a:xfrm>
          <a:prstGeom prst="rect">
            <a:avLst/>
          </a:prstGeom>
        </p:spPr>
        <p:txBody>
          <a:bodyPr wrap="square">
            <a:spAutoFit/>
          </a:bodyPr>
          <a:lstStyle/>
          <a:p>
            <a:pPr algn="ctr"/>
            <a:r>
              <a:rPr lang="en-GB" sz="2000" dirty="0">
                <a:solidFill>
                  <a:srgbClr val="4E6A84"/>
                </a:solidFill>
                <a:latin typeface="Quicksand" panose="020B0604020202020204" charset="0"/>
              </a:rPr>
              <a:t>You could </a:t>
            </a:r>
            <a:endParaRPr lang="en-GB" sz="2000" dirty="0" smtClean="0">
              <a:solidFill>
                <a:srgbClr val="4E6A84"/>
              </a:solidFill>
              <a:latin typeface="Quicksand" panose="020B0604020202020204" charset="0"/>
            </a:endParaRPr>
          </a:p>
          <a:p>
            <a:pPr algn="ctr"/>
            <a:r>
              <a:rPr lang="en-GB" sz="2000" dirty="0" smtClean="0">
                <a:solidFill>
                  <a:srgbClr val="4E6A84"/>
                </a:solidFill>
                <a:latin typeface="Quicksand" panose="020B0604020202020204" charset="0"/>
              </a:rPr>
              <a:t>create a </a:t>
            </a:r>
            <a:r>
              <a:rPr lang="en-GB" sz="2000" dirty="0">
                <a:solidFill>
                  <a:srgbClr val="4E6A84"/>
                </a:solidFill>
                <a:latin typeface="Quicksand" panose="020B0604020202020204" charset="0"/>
              </a:rPr>
              <a:t>fun shelter as a class by making </a:t>
            </a:r>
            <a:r>
              <a:rPr lang="en-GB" sz="2000" dirty="0" smtClean="0">
                <a:solidFill>
                  <a:srgbClr val="4E6A84"/>
                </a:solidFill>
                <a:latin typeface="Quicksand" panose="020B0604020202020204" charset="0"/>
              </a:rPr>
              <a:t>a </a:t>
            </a:r>
          </a:p>
          <a:p>
            <a:pPr algn="ctr"/>
            <a:r>
              <a:rPr lang="en-GB" sz="2000" dirty="0" smtClean="0">
                <a:solidFill>
                  <a:srgbClr val="4E6A84"/>
                </a:solidFill>
                <a:latin typeface="Quicksand" panose="020B0604020202020204" charset="0"/>
              </a:rPr>
              <a:t>plant tepee</a:t>
            </a:r>
            <a:r>
              <a:rPr lang="en-GB" sz="2000" dirty="0">
                <a:solidFill>
                  <a:srgbClr val="4E6A84"/>
                </a:solidFill>
                <a:latin typeface="Quicksand" panose="020B0604020202020204" charset="0"/>
              </a:rPr>
              <a:t>!</a:t>
            </a:r>
            <a:r>
              <a:rPr lang="en-GB" sz="2000" dirty="0" smtClean="0">
                <a:solidFill>
                  <a:srgbClr val="4E6A84"/>
                </a:solidFill>
                <a:latin typeface="Quicksand" panose="020B0604020202020204" charset="0"/>
              </a:rPr>
              <a:t> </a:t>
            </a:r>
            <a:endParaRPr lang="en-GB" sz="2000" dirty="0">
              <a:solidFill>
                <a:srgbClr val="4E6A84"/>
              </a:solidFill>
              <a:latin typeface="Quicksand" panose="020B0604020202020204" charset="0"/>
            </a:endParaRPr>
          </a:p>
        </p:txBody>
      </p:sp>
    </p:spTree>
    <p:extLst>
      <p:ext uri="{BB962C8B-B14F-4D97-AF65-F5344CB8AC3E}">
        <p14:creationId xmlns:p14="http://schemas.microsoft.com/office/powerpoint/2010/main" val="128249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1247" y="462527"/>
            <a:ext cx="10111099" cy="585545"/>
          </a:xfrm>
          <a:prstGeom prst="rect">
            <a:avLst/>
          </a:prstGeom>
        </p:spPr>
        <p:txBody>
          <a:bodyPr wrap="square">
            <a:spAutoFit/>
          </a:bodyPr>
          <a:lstStyle/>
          <a:p>
            <a:pPr>
              <a:lnSpc>
                <a:spcPct val="107000"/>
              </a:lnSpc>
              <a:spcAft>
                <a:spcPts val="800"/>
              </a:spcAft>
            </a:pPr>
            <a:r>
              <a:rPr lang="en-GB" sz="3200" dirty="0" smtClean="0">
                <a:solidFill>
                  <a:srgbClr val="D78643"/>
                </a:solidFill>
                <a:latin typeface="Fredoka One" panose="02000000000000000000" pitchFamily="2" charset="77"/>
              </a:rPr>
              <a:t>Extension Task – </a:t>
            </a:r>
            <a:r>
              <a:rPr lang="en-GB" sz="3200" dirty="0" smtClean="0">
                <a:solidFill>
                  <a:srgbClr val="4E6A84"/>
                </a:solidFill>
                <a:latin typeface="Fredoka One" panose="02000000000000000000" pitchFamily="2" charset="77"/>
              </a:rPr>
              <a:t>Continued</a:t>
            </a:r>
            <a:endParaRPr lang="en-US" sz="3200" dirty="0" smtClean="0">
              <a:solidFill>
                <a:srgbClr val="D78643"/>
              </a:solidFill>
              <a:latin typeface="Quicksand" panose="020B0604020202020204" charset="0"/>
              <a:cs typeface="Arial"/>
            </a:endParaRPr>
          </a:p>
        </p:txBody>
      </p:sp>
      <p:sp>
        <p:nvSpPr>
          <p:cNvPr id="19" name="Rectangle 18"/>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87124" y="1395245"/>
            <a:ext cx="10501576" cy="646331"/>
          </a:xfrm>
          <a:prstGeom prst="rect">
            <a:avLst/>
          </a:prstGeom>
        </p:spPr>
        <p:txBody>
          <a:bodyPr wrap="square">
            <a:spAutoFit/>
          </a:bodyPr>
          <a:lstStyle/>
          <a:p>
            <a:r>
              <a:rPr lang="en-GB" dirty="0">
                <a:solidFill>
                  <a:srgbClr val="4E6A84"/>
                </a:solidFill>
                <a:latin typeface="Quicksand" panose="020B0604020202020204" charset="0"/>
              </a:rPr>
              <a:t>Pupils can create a table (see example) to record how their plant grows. </a:t>
            </a:r>
            <a:r>
              <a:rPr lang="en-GB" dirty="0" smtClean="0">
                <a:solidFill>
                  <a:srgbClr val="4E6A84"/>
                </a:solidFill>
                <a:latin typeface="Quicksand" panose="020B0604020202020204" charset="0"/>
              </a:rPr>
              <a:t>At </a:t>
            </a:r>
            <a:r>
              <a:rPr lang="en-GB" dirty="0">
                <a:solidFill>
                  <a:srgbClr val="4E6A84"/>
                </a:solidFill>
                <a:latin typeface="Quicksand" panose="020B0604020202020204" charset="0"/>
              </a:rPr>
              <a:t>the </a:t>
            </a:r>
            <a:r>
              <a:rPr lang="en-GB" dirty="0" smtClean="0">
                <a:solidFill>
                  <a:srgbClr val="4E6A84"/>
                </a:solidFill>
                <a:latin typeface="Quicksand" panose="020B0604020202020204" charset="0"/>
              </a:rPr>
              <a:t>end, </a:t>
            </a:r>
            <a:r>
              <a:rPr lang="en-GB" dirty="0">
                <a:solidFill>
                  <a:srgbClr val="4E6A84"/>
                </a:solidFill>
                <a:latin typeface="Quicksand" panose="020B0604020202020204" charset="0"/>
              </a:rPr>
              <a:t>you can use this data to work out averages of the time to germinate/bud/flower/fruit or the height.</a:t>
            </a:r>
            <a:endParaRPr lang="en-GB" sz="1600" dirty="0">
              <a:solidFill>
                <a:srgbClr val="4E6A84"/>
              </a:solidFill>
              <a:latin typeface="Quicksand" panose="020B0604020202020204" charset="0"/>
            </a:endParaRPr>
          </a:p>
        </p:txBody>
      </p:sp>
      <p:graphicFrame>
        <p:nvGraphicFramePr>
          <p:cNvPr id="7" name="Table 2">
            <a:extLst>
              <a:ext uri="{FF2B5EF4-FFF2-40B4-BE49-F238E27FC236}">
                <a16:creationId xmlns:a16="http://schemas.microsoft.com/office/drawing/2014/main" id="{18D0D645-6E51-7E46-B25D-C8193745C8E1}"/>
              </a:ext>
            </a:extLst>
          </p:cNvPr>
          <p:cNvGraphicFramePr>
            <a:graphicFrameLocks noGrp="1"/>
          </p:cNvGraphicFramePr>
          <p:nvPr>
            <p:extLst>
              <p:ext uri="{D42A27DB-BD31-4B8C-83A1-F6EECF244321}">
                <p14:modId xmlns:p14="http://schemas.microsoft.com/office/powerpoint/2010/main" val="1556222795"/>
              </p:ext>
            </p:extLst>
          </p:nvPr>
        </p:nvGraphicFramePr>
        <p:xfrm>
          <a:off x="765942" y="2298700"/>
          <a:ext cx="10194160" cy="3582261"/>
        </p:xfrm>
        <a:graphic>
          <a:graphicData uri="http://schemas.openxmlformats.org/drawingml/2006/table">
            <a:tbl>
              <a:tblPr firstRow="1" bandRow="1">
                <a:tableStyleId>{5C22544A-7EE6-4342-B048-85BDC9FD1C3A}</a:tableStyleId>
              </a:tblPr>
              <a:tblGrid>
                <a:gridCol w="2372026">
                  <a:extLst>
                    <a:ext uri="{9D8B030D-6E8A-4147-A177-3AD203B41FA5}">
                      <a16:colId xmlns:a16="http://schemas.microsoft.com/office/drawing/2014/main" val="3725624733"/>
                    </a:ext>
                  </a:extLst>
                </a:gridCol>
                <a:gridCol w="2607378">
                  <a:extLst>
                    <a:ext uri="{9D8B030D-6E8A-4147-A177-3AD203B41FA5}">
                      <a16:colId xmlns:a16="http://schemas.microsoft.com/office/drawing/2014/main" val="1333146250"/>
                    </a:ext>
                  </a:extLst>
                </a:gridCol>
                <a:gridCol w="2585651">
                  <a:extLst>
                    <a:ext uri="{9D8B030D-6E8A-4147-A177-3AD203B41FA5}">
                      <a16:colId xmlns:a16="http://schemas.microsoft.com/office/drawing/2014/main" val="375407895"/>
                    </a:ext>
                  </a:extLst>
                </a:gridCol>
                <a:gridCol w="2629105">
                  <a:extLst>
                    <a:ext uri="{9D8B030D-6E8A-4147-A177-3AD203B41FA5}">
                      <a16:colId xmlns:a16="http://schemas.microsoft.com/office/drawing/2014/main" val="2337026610"/>
                    </a:ext>
                  </a:extLst>
                </a:gridCol>
              </a:tblGrid>
              <a:tr h="548640">
                <a:tc gridSpan="4">
                  <a:txBody>
                    <a:bodyPr/>
                    <a:lstStyle/>
                    <a:p>
                      <a:pPr algn="l"/>
                      <a:r>
                        <a:rPr lang="en-GB" sz="2000" b="1" kern="1200" dirty="0" smtClean="0">
                          <a:solidFill>
                            <a:srgbClr val="FFFFFF"/>
                          </a:solidFill>
                          <a:effectLst/>
                          <a:latin typeface="Quicksand" pitchFamily="2" charset="77"/>
                          <a:ea typeface="+mn-ea"/>
                          <a:cs typeface="+mn-cs"/>
                        </a:rPr>
                        <a:t>Plant Name: Pea</a:t>
                      </a:r>
                      <a:endParaRPr lang="en-GB" sz="2000" dirty="0">
                        <a:solidFill>
                          <a:srgbClr val="FFFFFF"/>
                        </a:solidFill>
                        <a:effectLst/>
                        <a:latin typeface="Quicksand" pitchFamily="2" charset="77"/>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6A84"/>
                    </a:solidFill>
                  </a:tcPr>
                </a:tc>
                <a:tc hMerge="1">
                  <a:txBody>
                    <a:bodyPr/>
                    <a:lstStyle/>
                    <a:p>
                      <a:pPr algn="ctr">
                        <a:spcBef>
                          <a:spcPts val="600"/>
                        </a:spcBef>
                        <a:spcAft>
                          <a:spcPts val="600"/>
                        </a:spcAft>
                      </a:pPr>
                      <a:endParaRPr lang="en-GB" sz="2000" dirty="0">
                        <a:effectLst/>
                        <a:latin typeface="Quicksand" pitchFamily="2" charset="77"/>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E6A84"/>
                    </a:solidFill>
                  </a:tcPr>
                </a:tc>
                <a:tc hMerge="1">
                  <a:txBody>
                    <a:bodyPr/>
                    <a:lstStyle/>
                    <a:p>
                      <a:pPr algn="ctr">
                        <a:spcBef>
                          <a:spcPts val="600"/>
                        </a:spcBef>
                        <a:spcAft>
                          <a:spcPts val="600"/>
                        </a:spcAft>
                      </a:pPr>
                      <a:endParaRPr lang="en-GB" sz="2000" dirty="0">
                        <a:effectLst/>
                        <a:latin typeface="Quicksand" pitchFamily="2" charset="77"/>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E6A84"/>
                      </a:solidFill>
                      <a:prstDash val="solid"/>
                      <a:round/>
                      <a:headEnd type="none" w="med" len="med"/>
                      <a:tailEnd type="none" w="med" len="med"/>
                    </a:lnL>
                    <a:lnR w="12700" cap="flat" cmpd="sng" algn="ctr">
                      <a:solidFill>
                        <a:srgbClr val="4E6A84"/>
                      </a:solidFill>
                      <a:prstDash val="solid"/>
                      <a:round/>
                      <a:headEnd type="none" w="med" len="med"/>
                      <a:tailEnd type="none" w="med" len="med"/>
                    </a:lnR>
                    <a:lnT w="38100" cap="flat" cmpd="sng" algn="ctr">
                      <a:solidFill>
                        <a:srgbClr val="4E6A84"/>
                      </a:solidFill>
                      <a:prstDash val="solid"/>
                      <a:round/>
                      <a:headEnd type="none" w="med" len="med"/>
                      <a:tailEnd type="none" w="med" len="med"/>
                    </a:lnT>
                    <a:lnB w="12700" cap="flat" cmpd="sng" algn="ctr">
                      <a:solidFill>
                        <a:srgbClr val="4E6A84"/>
                      </a:solidFill>
                      <a:prstDash val="solid"/>
                      <a:round/>
                      <a:headEnd type="none" w="med" len="med"/>
                      <a:tailEnd type="none" w="med" len="med"/>
                    </a:lnB>
                    <a:solidFill>
                      <a:srgbClr val="4E6A84"/>
                    </a:solidFill>
                  </a:tcPr>
                </a:tc>
                <a:tc hMerge="1">
                  <a:txBody>
                    <a:bodyPr/>
                    <a:lstStyle/>
                    <a:p>
                      <a:pPr algn="ctr">
                        <a:spcBef>
                          <a:spcPts val="600"/>
                        </a:spcBef>
                        <a:spcAft>
                          <a:spcPts val="600"/>
                        </a:spcAft>
                      </a:pPr>
                      <a:endParaRPr lang="en-GB" sz="2000" dirty="0">
                        <a:effectLst/>
                        <a:latin typeface="Quicksand" pitchFamily="2" charset="77"/>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E6A84"/>
                      </a:solidFill>
                      <a:prstDash val="solid"/>
                      <a:round/>
                      <a:headEnd type="none" w="med" len="med"/>
                      <a:tailEnd type="none" w="med" len="med"/>
                    </a:lnL>
                    <a:lnR w="12700" cap="flat" cmpd="sng" algn="ctr">
                      <a:solidFill>
                        <a:srgbClr val="4E6A84"/>
                      </a:solidFill>
                      <a:prstDash val="solid"/>
                      <a:round/>
                      <a:headEnd type="none" w="med" len="med"/>
                      <a:tailEnd type="none" w="med" len="med"/>
                    </a:lnR>
                    <a:lnT w="38100" cap="flat" cmpd="sng" algn="ctr">
                      <a:solidFill>
                        <a:srgbClr val="4E6A84"/>
                      </a:solidFill>
                      <a:prstDash val="solid"/>
                      <a:round/>
                      <a:headEnd type="none" w="med" len="med"/>
                      <a:tailEnd type="none" w="med" len="med"/>
                    </a:lnT>
                    <a:lnB w="12700" cap="flat" cmpd="sng" algn="ctr">
                      <a:solidFill>
                        <a:srgbClr val="4E6A84"/>
                      </a:solidFill>
                      <a:prstDash val="solid"/>
                      <a:round/>
                      <a:headEnd type="none" w="med" len="med"/>
                      <a:tailEnd type="none" w="med" len="med"/>
                    </a:lnB>
                    <a:solidFill>
                      <a:srgbClr val="4E6A84"/>
                    </a:solidFill>
                  </a:tcPr>
                </a:tc>
                <a:extLst>
                  <a:ext uri="{0D108BD9-81ED-4DB2-BD59-A6C34878D82A}">
                    <a16:rowId xmlns:a16="http://schemas.microsoft.com/office/drawing/2014/main" val="1526666770"/>
                  </a:ext>
                </a:extLst>
              </a:tr>
              <a:tr h="980260">
                <a:tc>
                  <a:txBody>
                    <a:bodyPr/>
                    <a:lstStyle/>
                    <a:p>
                      <a:pPr algn="ctr"/>
                      <a:r>
                        <a:rPr lang="en-US" sz="1800" b="1" dirty="0" smtClean="0">
                          <a:solidFill>
                            <a:srgbClr val="4E6A84"/>
                          </a:solidFill>
                          <a:latin typeface="Quicksand" panose="020B0604020202020204" charset="0"/>
                        </a:rPr>
                        <a:t>Date</a:t>
                      </a:r>
                      <a:endParaRPr lang="en-US" sz="1800" b="1"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a:r>
                        <a:rPr lang="en-US" sz="1800" b="1" dirty="0" smtClean="0">
                          <a:solidFill>
                            <a:srgbClr val="4E6A84"/>
                          </a:solidFill>
                          <a:latin typeface="Quicksand" panose="020B0604020202020204" charset="0"/>
                        </a:rPr>
                        <a:t>Number of Days</a:t>
                      </a:r>
                      <a:endParaRPr lang="en-US" sz="1800" b="1"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a:r>
                        <a:rPr lang="en-US" sz="1800" b="1" dirty="0" smtClean="0">
                          <a:solidFill>
                            <a:srgbClr val="4E6A84"/>
                          </a:solidFill>
                          <a:latin typeface="Quicksand" panose="020B0604020202020204" charset="0"/>
                        </a:rPr>
                        <a:t>Height in </a:t>
                      </a:r>
                      <a:r>
                        <a:rPr lang="en-US" sz="1800" b="1" dirty="0" err="1" smtClean="0">
                          <a:solidFill>
                            <a:srgbClr val="4E6A84"/>
                          </a:solidFill>
                          <a:latin typeface="Quicksand" panose="020B0604020202020204" charset="0"/>
                        </a:rPr>
                        <a:t>Centimetres</a:t>
                      </a:r>
                      <a:endParaRPr lang="en-US" sz="1800" b="1"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a:r>
                        <a:rPr lang="en-US" sz="1800" b="1" dirty="0" smtClean="0">
                          <a:solidFill>
                            <a:srgbClr val="4E6A84"/>
                          </a:solidFill>
                          <a:latin typeface="Quicksand" panose="020B0604020202020204" charset="0"/>
                        </a:rPr>
                        <a:t>Notes</a:t>
                      </a:r>
                      <a:endParaRPr lang="en-US" sz="1800" b="1"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3551510975"/>
                  </a:ext>
                </a:extLst>
              </a:tr>
              <a:tr h="484945">
                <a:tc>
                  <a:txBody>
                    <a:bodyPr/>
                    <a:lstStyle/>
                    <a:p>
                      <a:pPr algn="ctr">
                        <a:spcBef>
                          <a:spcPts val="600"/>
                        </a:spcBef>
                        <a:spcAft>
                          <a:spcPts val="600"/>
                        </a:spcAft>
                      </a:pPr>
                      <a:r>
                        <a:rPr lang="en-GB" sz="1800" kern="1200" dirty="0" smtClean="0">
                          <a:solidFill>
                            <a:srgbClr val="4E6A84"/>
                          </a:solidFill>
                          <a:effectLst/>
                          <a:latin typeface="Quicksand" panose="020B0604020202020204" charset="0"/>
                          <a:ea typeface="+mn-ea"/>
                          <a:cs typeface="+mn-cs"/>
                        </a:rPr>
                        <a:t>09.05.24</a:t>
                      </a:r>
                      <a:endParaRPr lang="en-GB" sz="1800" b="1" dirty="0">
                        <a:solidFill>
                          <a:srgbClr val="4E6A84"/>
                        </a:solidFill>
                        <a:effectLst/>
                        <a:latin typeface="Quicksand" panose="020B060402020202020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4E6A84"/>
                          </a:solidFill>
                          <a:latin typeface="Quicksand" panose="020B0604020202020204" charset="0"/>
                        </a:rPr>
                        <a:t>0</a:t>
                      </a:r>
                      <a:endParaRPr lang="en-US" sz="18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smtClean="0">
                          <a:solidFill>
                            <a:srgbClr val="4E6A84"/>
                          </a:solidFill>
                          <a:effectLst/>
                          <a:latin typeface="Quicksand" panose="020B0604020202020204" charset="0"/>
                          <a:ea typeface="+mn-ea"/>
                          <a:cs typeface="+mn-cs"/>
                        </a:rPr>
                        <a:t>0cm</a:t>
                      </a:r>
                      <a:endParaRPr lang="en-US" sz="15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smtClean="0">
                          <a:solidFill>
                            <a:srgbClr val="4E6A84"/>
                          </a:solidFill>
                          <a:effectLst/>
                          <a:latin typeface="Quicksand" panose="020B0604020202020204" charset="0"/>
                          <a:ea typeface="+mn-ea"/>
                          <a:cs typeface="+mn-cs"/>
                        </a:rPr>
                        <a:t>planted</a:t>
                      </a:r>
                      <a:endParaRPr lang="en-US" sz="15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7931837"/>
                  </a:ext>
                </a:extLst>
              </a:tr>
              <a:tr h="392104">
                <a:tc>
                  <a:txBody>
                    <a:bodyPr/>
                    <a:lstStyle/>
                    <a:p>
                      <a:pPr algn="ctr"/>
                      <a:r>
                        <a:rPr lang="en-GB" sz="1800" kern="1200" dirty="0" smtClean="0">
                          <a:solidFill>
                            <a:srgbClr val="4E6A84"/>
                          </a:solidFill>
                          <a:effectLst/>
                          <a:latin typeface="Quicksand" panose="020B0604020202020204" charset="0"/>
                          <a:ea typeface="+mn-ea"/>
                          <a:cs typeface="+mn-cs"/>
                        </a:rPr>
                        <a:t>16.05.24</a:t>
                      </a:r>
                      <a:endParaRPr lang="en-US" sz="1800" b="1"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4E6A84"/>
                          </a:solidFill>
                          <a:latin typeface="Quicksand" panose="020B0604020202020204" charset="0"/>
                        </a:rPr>
                        <a:t>8</a:t>
                      </a:r>
                      <a:endParaRPr lang="en-US" sz="18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smtClean="0">
                          <a:solidFill>
                            <a:srgbClr val="4E6A84"/>
                          </a:solidFill>
                          <a:effectLst/>
                          <a:latin typeface="Quicksand" panose="020B0604020202020204" charset="0"/>
                          <a:ea typeface="+mn-ea"/>
                          <a:cs typeface="+mn-cs"/>
                        </a:rPr>
                        <a:t>0.5cm</a:t>
                      </a:r>
                      <a:endParaRPr lang="en-US" sz="15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smtClean="0">
                          <a:solidFill>
                            <a:srgbClr val="4E6A84"/>
                          </a:solidFill>
                          <a:effectLst/>
                          <a:latin typeface="Quicksand" panose="020B0604020202020204" charset="0"/>
                          <a:ea typeface="+mn-ea"/>
                          <a:cs typeface="+mn-cs"/>
                        </a:rPr>
                        <a:t>First shoot sprouts</a:t>
                      </a:r>
                      <a:endParaRPr lang="en-US" sz="15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349492"/>
                  </a:ext>
                </a:extLst>
              </a:tr>
              <a:tr h="392104">
                <a:tc>
                  <a:txBody>
                    <a:bodyPr/>
                    <a:lstStyle/>
                    <a:p>
                      <a:pPr algn="ctr"/>
                      <a:r>
                        <a:rPr lang="en-GB" sz="1800" kern="1200" dirty="0" smtClean="0">
                          <a:solidFill>
                            <a:srgbClr val="4E6A84"/>
                          </a:solidFill>
                          <a:effectLst/>
                          <a:latin typeface="Quicksand" panose="020B0604020202020204" charset="0"/>
                          <a:ea typeface="+mn-ea"/>
                          <a:cs typeface="+mn-cs"/>
                        </a:rPr>
                        <a:t>20.05.24</a:t>
                      </a:r>
                      <a:endParaRPr lang="en-US" sz="1800" b="1"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4E6A84"/>
                          </a:solidFill>
                          <a:latin typeface="Quicksand" panose="020B0604020202020204" charset="0"/>
                        </a:rPr>
                        <a:t>12</a:t>
                      </a:r>
                      <a:endParaRPr lang="en-US" sz="18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smtClean="0">
                          <a:solidFill>
                            <a:srgbClr val="4E6A84"/>
                          </a:solidFill>
                          <a:effectLst/>
                          <a:latin typeface="Quicksand" panose="020B0604020202020204" charset="0"/>
                          <a:ea typeface="+mn-ea"/>
                          <a:cs typeface="+mn-cs"/>
                        </a:rPr>
                        <a:t>3cm</a:t>
                      </a:r>
                      <a:endParaRPr lang="en-US" sz="15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smtClean="0">
                          <a:solidFill>
                            <a:srgbClr val="4E6A84"/>
                          </a:solidFill>
                          <a:effectLst/>
                          <a:latin typeface="Quicksand" panose="020B0604020202020204" charset="0"/>
                          <a:ea typeface="+mn-ea"/>
                          <a:cs typeface="+mn-cs"/>
                        </a:rPr>
                        <a:t>First leaf </a:t>
                      </a:r>
                      <a:endParaRPr lang="en-US" sz="15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6752660"/>
                  </a:ext>
                </a:extLst>
              </a:tr>
              <a:tr h="392104">
                <a:tc>
                  <a:txBody>
                    <a:bodyPr/>
                    <a:lstStyle/>
                    <a:p>
                      <a:pPr algn="ctr"/>
                      <a:r>
                        <a:rPr lang="en-GB" sz="1800" kern="1200" dirty="0" smtClean="0">
                          <a:solidFill>
                            <a:srgbClr val="4E6A84"/>
                          </a:solidFill>
                          <a:effectLst/>
                          <a:latin typeface="Quicksand" panose="020B0604020202020204" charset="0"/>
                          <a:ea typeface="+mn-ea"/>
                          <a:cs typeface="+mn-cs"/>
                        </a:rPr>
                        <a:t>10.06.24</a:t>
                      </a:r>
                      <a:endParaRPr lang="en-US" sz="1800" b="1"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4E6A84"/>
                          </a:solidFill>
                          <a:latin typeface="Quicksand" panose="020B0604020202020204" charset="0"/>
                        </a:rPr>
                        <a:t>33</a:t>
                      </a:r>
                      <a:endParaRPr lang="en-US" sz="18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smtClean="0">
                          <a:solidFill>
                            <a:srgbClr val="4E6A84"/>
                          </a:solidFill>
                          <a:effectLst/>
                          <a:latin typeface="Quicksand" panose="020B0604020202020204" charset="0"/>
                          <a:ea typeface="+mn-ea"/>
                          <a:cs typeface="+mn-cs"/>
                        </a:rPr>
                        <a:t>27cm</a:t>
                      </a:r>
                      <a:endParaRPr lang="en-US" sz="15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smtClean="0">
                          <a:solidFill>
                            <a:srgbClr val="4E6A84"/>
                          </a:solidFill>
                          <a:effectLst/>
                          <a:latin typeface="Quicksand" panose="020B0604020202020204" charset="0"/>
                          <a:ea typeface="+mn-ea"/>
                          <a:cs typeface="+mn-cs"/>
                        </a:rPr>
                        <a:t>First flower</a:t>
                      </a:r>
                      <a:endParaRPr lang="en-US" sz="15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5686216"/>
                  </a:ext>
                </a:extLst>
              </a:tr>
              <a:tr h="392104">
                <a:tc>
                  <a:txBody>
                    <a:bodyPr/>
                    <a:lstStyle/>
                    <a:p>
                      <a:pPr algn="ctr"/>
                      <a:r>
                        <a:rPr lang="en-GB" sz="1800" kern="1200" dirty="0" smtClean="0">
                          <a:solidFill>
                            <a:srgbClr val="4E6A84"/>
                          </a:solidFill>
                          <a:effectLst/>
                          <a:latin typeface="Quicksand" panose="020B0604020202020204" charset="0"/>
                          <a:ea typeface="+mn-ea"/>
                          <a:cs typeface="+mn-cs"/>
                        </a:rPr>
                        <a:t>08.07.24</a:t>
                      </a:r>
                      <a:endParaRPr lang="en-US" sz="1800" b="1"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4E6A84"/>
                          </a:solidFill>
                          <a:latin typeface="Quicksand" panose="020B0604020202020204" charset="0"/>
                        </a:rPr>
                        <a:t>61</a:t>
                      </a:r>
                      <a:endParaRPr lang="en-US" sz="18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smtClean="0">
                          <a:solidFill>
                            <a:srgbClr val="4E6A84"/>
                          </a:solidFill>
                          <a:effectLst/>
                          <a:latin typeface="Quicksand" panose="020B0604020202020204" charset="0"/>
                          <a:ea typeface="+mn-ea"/>
                          <a:cs typeface="+mn-cs"/>
                        </a:rPr>
                        <a:t>45cm</a:t>
                      </a:r>
                      <a:endParaRPr lang="en-US" sz="15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smtClean="0">
                          <a:solidFill>
                            <a:srgbClr val="4E6A84"/>
                          </a:solidFill>
                          <a:effectLst/>
                          <a:latin typeface="Quicksand" panose="020B0604020202020204" charset="0"/>
                          <a:ea typeface="+mn-ea"/>
                          <a:cs typeface="+mn-cs"/>
                        </a:rPr>
                        <a:t>First ripe pea pod</a:t>
                      </a:r>
                      <a:endParaRPr lang="en-US" sz="1500" dirty="0">
                        <a:solidFill>
                          <a:srgbClr val="4E6A84"/>
                        </a:solidFill>
                        <a:latin typeface="Quicksand"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535872"/>
                  </a:ext>
                </a:extLst>
              </a:tr>
            </a:tbl>
          </a:graphicData>
        </a:graphic>
      </p:graphicFrame>
    </p:spTree>
    <p:extLst>
      <p:ext uri="{BB962C8B-B14F-4D97-AF65-F5344CB8AC3E}">
        <p14:creationId xmlns:p14="http://schemas.microsoft.com/office/powerpoint/2010/main" val="2350940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a:stretch>
            <a:fillRect/>
          </a:stretch>
        </p:blipFill>
        <p:spPr>
          <a:xfrm>
            <a:off x="0" y="2945065"/>
            <a:ext cx="15125700" cy="3919129"/>
          </a:xfrm>
          <a:prstGeom prst="rect">
            <a:avLst/>
          </a:prstGeom>
        </p:spPr>
      </p:pic>
      <p:sp>
        <p:nvSpPr>
          <p:cNvPr id="2" name="Rectangle 1"/>
          <p:cNvSpPr/>
          <p:nvPr/>
        </p:nvSpPr>
        <p:spPr>
          <a:xfrm>
            <a:off x="542195" y="420944"/>
            <a:ext cx="7851790"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A Picturesque Retreat</a:t>
            </a:r>
            <a:endParaRPr lang="en-GB" sz="4000" dirty="0">
              <a:solidFill>
                <a:srgbClr val="4E6A84"/>
              </a:solidFill>
              <a:latin typeface="Fredoka One" panose="02000000000000000000" pitchFamily="2" charset="77"/>
            </a:endParaRPr>
          </a:p>
        </p:txBody>
      </p:sp>
      <p:sp>
        <p:nvSpPr>
          <p:cNvPr id="38" name="Rectangle 37"/>
          <p:cNvSpPr/>
          <p:nvPr/>
        </p:nvSpPr>
        <p:spPr>
          <a:xfrm>
            <a:off x="643795" y="1347315"/>
            <a:ext cx="5934805" cy="2523768"/>
          </a:xfrm>
          <a:prstGeom prst="rect">
            <a:avLst/>
          </a:prstGeom>
        </p:spPr>
        <p:txBody>
          <a:bodyPr wrap="square">
            <a:spAutoFit/>
          </a:bodyPr>
          <a:lstStyle/>
          <a:p>
            <a:r>
              <a:rPr lang="en-GB" sz="2000" b="1" dirty="0">
                <a:solidFill>
                  <a:srgbClr val="4E6A84"/>
                </a:solidFill>
                <a:latin typeface="Quicksand" panose="020B0604020202020204" charset="0"/>
              </a:rPr>
              <a:t>The </a:t>
            </a:r>
            <a:r>
              <a:rPr lang="en-GB" sz="2400" dirty="0">
                <a:solidFill>
                  <a:srgbClr val="D78643"/>
                </a:solidFill>
                <a:latin typeface="Fredoka One" panose="020B0604020202020204" charset="0"/>
              </a:rPr>
              <a:t>Picturesque</a:t>
            </a:r>
            <a:r>
              <a:rPr lang="en-GB" sz="2000" b="1" dirty="0">
                <a:solidFill>
                  <a:srgbClr val="4E6A84"/>
                </a:solidFill>
                <a:latin typeface="Quicksand" panose="020B0604020202020204" charset="0"/>
              </a:rPr>
              <a:t> was the height of fashion in 1780, made popular by </a:t>
            </a:r>
            <a:r>
              <a:rPr lang="en-GB" sz="2000" b="1" dirty="0" smtClean="0">
                <a:solidFill>
                  <a:srgbClr val="4E6A84"/>
                </a:solidFill>
                <a:latin typeface="Quicksand" panose="020B0604020202020204" charset="0"/>
              </a:rPr>
              <a:t>William </a:t>
            </a:r>
            <a:r>
              <a:rPr lang="en-GB" sz="2000" b="1" dirty="0" err="1" smtClean="0">
                <a:solidFill>
                  <a:srgbClr val="4E6A84"/>
                </a:solidFill>
                <a:latin typeface="Quicksand" panose="020B0604020202020204" charset="0"/>
              </a:rPr>
              <a:t>Gilpin</a:t>
            </a:r>
            <a:r>
              <a:rPr lang="en-GB" sz="2000" b="1" dirty="0" smtClean="0">
                <a:solidFill>
                  <a:srgbClr val="4E6A84"/>
                </a:solidFill>
                <a:latin typeface="Quicksand" panose="020B0604020202020204" charset="0"/>
              </a:rPr>
              <a:t> </a:t>
            </a:r>
            <a:r>
              <a:rPr lang="en-GB" sz="2000" b="1" dirty="0">
                <a:solidFill>
                  <a:srgbClr val="4E6A84"/>
                </a:solidFill>
                <a:latin typeface="Quicksand" panose="020B0604020202020204" charset="0"/>
              </a:rPr>
              <a:t>and other </a:t>
            </a:r>
            <a:r>
              <a:rPr lang="en-GB" sz="2000" b="1" dirty="0" smtClean="0">
                <a:solidFill>
                  <a:srgbClr val="4E6A84"/>
                </a:solidFill>
                <a:latin typeface="Quicksand" panose="020B0604020202020204" charset="0"/>
              </a:rPr>
              <a:t>romantic writers.</a:t>
            </a:r>
          </a:p>
          <a:p>
            <a:endParaRPr lang="en-GB" sz="1000" b="1" dirty="0">
              <a:solidFill>
                <a:srgbClr val="4E6A84"/>
              </a:solidFill>
              <a:latin typeface="Quicksand" panose="020B0604020202020204" charset="0"/>
            </a:endParaRPr>
          </a:p>
          <a:p>
            <a:r>
              <a:rPr lang="en-GB" sz="2000" dirty="0" smtClean="0">
                <a:solidFill>
                  <a:srgbClr val="4E6A84"/>
                </a:solidFill>
                <a:latin typeface="Quicksand" panose="020B0604020202020204" charset="0"/>
              </a:rPr>
              <a:t>Picturesque </a:t>
            </a:r>
            <a:r>
              <a:rPr lang="en-GB" sz="2000" dirty="0">
                <a:solidFill>
                  <a:srgbClr val="4E6A84"/>
                </a:solidFill>
                <a:latin typeface="Quicksand" panose="020B0604020202020204" charset="0"/>
              </a:rPr>
              <a:t>landscapes were full of </a:t>
            </a:r>
            <a:r>
              <a:rPr lang="en-GB" sz="2400" dirty="0">
                <a:solidFill>
                  <a:srgbClr val="D78643"/>
                </a:solidFill>
                <a:latin typeface="Fredoka One" panose="020B0604020202020204" charset="0"/>
              </a:rPr>
              <a:t>variety</a:t>
            </a:r>
            <a:r>
              <a:rPr lang="en-GB" sz="2000" dirty="0">
                <a:solidFill>
                  <a:srgbClr val="4E6A84"/>
                </a:solidFill>
                <a:latin typeface="Quicksand" panose="020B0604020202020204" charset="0"/>
              </a:rPr>
              <a:t> and surprise with something different around every corner, a </a:t>
            </a:r>
            <a:r>
              <a:rPr lang="en-GB" sz="2000" dirty="0" smtClean="0">
                <a:solidFill>
                  <a:srgbClr val="4E6A84"/>
                </a:solidFill>
                <a:latin typeface="Quicksand" panose="020B0604020202020204" charset="0"/>
              </a:rPr>
              <a:t>strong </a:t>
            </a:r>
            <a:r>
              <a:rPr lang="en-GB" sz="2000" dirty="0">
                <a:solidFill>
                  <a:srgbClr val="4E6A84"/>
                </a:solidFill>
                <a:latin typeface="Quicksand" panose="020B0604020202020204" charset="0"/>
              </a:rPr>
              <a:t>contrast to </a:t>
            </a:r>
            <a:r>
              <a:rPr lang="en-GB" sz="2000" dirty="0" smtClean="0">
                <a:solidFill>
                  <a:srgbClr val="4E6A84"/>
                </a:solidFill>
                <a:latin typeface="Quicksand" panose="020B0604020202020204" charset="0"/>
              </a:rPr>
              <a:t>the earlier</a:t>
            </a:r>
            <a:r>
              <a:rPr lang="en-GB" sz="2000" dirty="0">
                <a:solidFill>
                  <a:srgbClr val="4E6A84"/>
                </a:solidFill>
                <a:latin typeface="Quicksand" panose="020B0604020202020204" charset="0"/>
              </a:rPr>
              <a:t>, formal French </a:t>
            </a:r>
            <a:r>
              <a:rPr lang="en-GB" sz="2000" dirty="0" smtClean="0">
                <a:solidFill>
                  <a:srgbClr val="4E6A84"/>
                </a:solidFill>
                <a:latin typeface="Quicksand" panose="020B0604020202020204" charset="0"/>
              </a:rPr>
              <a:t>style gardens.</a:t>
            </a:r>
          </a:p>
        </p:txBody>
      </p:sp>
      <p:sp>
        <p:nvSpPr>
          <p:cNvPr id="13" name="Rectangle 12"/>
          <p:cNvSpPr/>
          <p:nvPr/>
        </p:nvSpPr>
        <p:spPr>
          <a:xfrm>
            <a:off x="643795" y="4838545"/>
            <a:ext cx="5934805" cy="1015663"/>
          </a:xfrm>
          <a:prstGeom prst="rect">
            <a:avLst/>
          </a:prstGeom>
        </p:spPr>
        <p:txBody>
          <a:bodyPr wrap="square">
            <a:spAutoFit/>
          </a:bodyPr>
          <a:lstStyle/>
          <a:p>
            <a:r>
              <a:rPr lang="en-GB" sz="2000" b="1" dirty="0">
                <a:solidFill>
                  <a:srgbClr val="FFFFFF"/>
                </a:solidFill>
                <a:latin typeface="Quicksand" panose="020B0604020202020204" charset="0"/>
              </a:rPr>
              <a:t>In Eleanor’s diary she tells us that they enjoyed the picturesque beauty of their garden with their rose beds and the wild natural areas.</a:t>
            </a:r>
          </a:p>
        </p:txBody>
      </p:sp>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t="-47"/>
          <a:stretch/>
        </p:blipFill>
        <p:spPr>
          <a:xfrm>
            <a:off x="6819900" y="596900"/>
            <a:ext cx="4853975" cy="5803900"/>
          </a:xfrm>
          <a:prstGeom prst="roundRect">
            <a:avLst/>
          </a:prstGeom>
          <a:ln w="38100">
            <a:solidFill>
              <a:srgbClr val="FFD966"/>
            </a:solidFill>
          </a:ln>
        </p:spPr>
      </p:pic>
    </p:spTree>
    <p:extLst>
      <p:ext uri="{BB962C8B-B14F-4D97-AF65-F5344CB8AC3E}">
        <p14:creationId xmlns:p14="http://schemas.microsoft.com/office/powerpoint/2010/main" val="189807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4445000"/>
            <a:ext cx="12778668" cy="2413000"/>
          </a:xfrm>
          <a:prstGeom prst="rect">
            <a:avLst/>
          </a:prstGeom>
        </p:spPr>
      </p:pic>
      <p:sp>
        <p:nvSpPr>
          <p:cNvPr id="2" name="Rectangle 1"/>
          <p:cNvSpPr/>
          <p:nvPr/>
        </p:nvSpPr>
        <p:spPr>
          <a:xfrm>
            <a:off x="542195" y="420944"/>
            <a:ext cx="7851790"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Kitchen garden and fields</a:t>
            </a:r>
            <a:endParaRPr lang="en-GB" sz="4000" dirty="0">
              <a:solidFill>
                <a:srgbClr val="4E6A84"/>
              </a:solidFill>
              <a:latin typeface="Fredoka One" panose="02000000000000000000" pitchFamily="2" charset="77"/>
            </a:endParaRPr>
          </a:p>
        </p:txBody>
      </p:sp>
      <p:sp>
        <p:nvSpPr>
          <p:cNvPr id="38" name="Rectangle 37"/>
          <p:cNvSpPr/>
          <p:nvPr/>
        </p:nvSpPr>
        <p:spPr>
          <a:xfrm>
            <a:off x="643794" y="1347315"/>
            <a:ext cx="11103706" cy="1077218"/>
          </a:xfrm>
          <a:prstGeom prst="rect">
            <a:avLst/>
          </a:prstGeom>
        </p:spPr>
        <p:txBody>
          <a:bodyPr wrap="square">
            <a:spAutoFit/>
          </a:bodyPr>
          <a:lstStyle/>
          <a:p>
            <a:r>
              <a:rPr lang="en-GB" sz="2000" b="1" dirty="0" smtClean="0">
                <a:solidFill>
                  <a:srgbClr val="4E6A84"/>
                </a:solidFill>
                <a:latin typeface="Quicksand" panose="020B0604020202020204" charset="0"/>
              </a:rPr>
              <a:t>The </a:t>
            </a:r>
            <a:r>
              <a:rPr lang="en-GB" sz="2000" b="1" dirty="0">
                <a:solidFill>
                  <a:srgbClr val="4E6A84"/>
                </a:solidFill>
                <a:latin typeface="Quicksand" panose="020B0604020202020204" charset="0"/>
              </a:rPr>
              <a:t>Ladies were romantics who wanted to live within the </a:t>
            </a:r>
            <a:r>
              <a:rPr lang="en-GB" sz="2000" b="1" dirty="0" smtClean="0">
                <a:solidFill>
                  <a:srgbClr val="4E6A84"/>
                </a:solidFill>
                <a:latin typeface="Quicksand" panose="020B0604020202020204" charset="0"/>
              </a:rPr>
              <a:t>Picturesque </a:t>
            </a:r>
            <a:r>
              <a:rPr lang="en-GB" sz="2000" b="1" dirty="0">
                <a:solidFill>
                  <a:srgbClr val="4E6A84"/>
                </a:solidFill>
                <a:latin typeface="Quicksand" panose="020B0604020202020204" charset="0"/>
              </a:rPr>
              <a:t>landscape, in harmony with the seasons. </a:t>
            </a:r>
            <a:r>
              <a:rPr lang="en-GB" sz="2000" dirty="0">
                <a:solidFill>
                  <a:srgbClr val="4E6A84"/>
                </a:solidFill>
                <a:latin typeface="Quicksand" panose="020B0604020202020204" charset="0"/>
              </a:rPr>
              <a:t>They set about </a:t>
            </a:r>
            <a:r>
              <a:rPr lang="en-GB" sz="2200" dirty="0">
                <a:solidFill>
                  <a:srgbClr val="D78643"/>
                </a:solidFill>
                <a:latin typeface="Fredoka One" panose="020B0604020202020204" charset="0"/>
              </a:rPr>
              <a:t>transforming</a:t>
            </a:r>
            <a:r>
              <a:rPr lang="en-GB" sz="2000" dirty="0">
                <a:solidFill>
                  <a:srgbClr val="4E6A84"/>
                </a:solidFill>
                <a:latin typeface="Quicksand" panose="020B0604020202020204" charset="0"/>
              </a:rPr>
              <a:t> the house and </a:t>
            </a:r>
            <a:r>
              <a:rPr lang="en-GB" sz="2000" dirty="0" smtClean="0">
                <a:solidFill>
                  <a:srgbClr val="4E6A84"/>
                </a:solidFill>
                <a:latin typeface="Quicksand" panose="020B0604020202020204" charset="0"/>
              </a:rPr>
              <a:t>gardens creating </a:t>
            </a:r>
            <a:r>
              <a:rPr lang="en-GB" sz="2000" dirty="0">
                <a:solidFill>
                  <a:srgbClr val="4E6A84"/>
                </a:solidFill>
                <a:latin typeface="Quicksand" panose="020B0604020202020204" charset="0"/>
              </a:rPr>
              <a:t>a </a:t>
            </a:r>
            <a:r>
              <a:rPr lang="en-GB" sz="2000" dirty="0" smtClean="0">
                <a:solidFill>
                  <a:srgbClr val="4E6A84"/>
                </a:solidFill>
                <a:latin typeface="Quicksand" panose="020B0604020202020204" charset="0"/>
              </a:rPr>
              <a:t>miniature </a:t>
            </a:r>
            <a:r>
              <a:rPr lang="en-GB" sz="2000" dirty="0">
                <a:solidFill>
                  <a:srgbClr val="4E6A84"/>
                </a:solidFill>
                <a:latin typeface="Quicksand" panose="020B0604020202020204" charset="0"/>
              </a:rPr>
              <a:t>estate with a shrubbery and </a:t>
            </a:r>
            <a:r>
              <a:rPr lang="en-GB" sz="2000" dirty="0" smtClean="0">
                <a:solidFill>
                  <a:srgbClr val="4E6A84"/>
                </a:solidFill>
                <a:latin typeface="Quicksand" panose="020B0604020202020204" charset="0"/>
              </a:rPr>
              <a:t>gardens.</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383883" y="2291982"/>
            <a:ext cx="4020201" cy="3450260"/>
          </a:xfrm>
          <a:prstGeom prst="rect">
            <a:avLst/>
          </a:prstGeom>
        </p:spPr>
      </p:pic>
      <p:sp>
        <p:nvSpPr>
          <p:cNvPr id="12" name="Rectangle 11"/>
          <p:cNvSpPr/>
          <p:nvPr/>
        </p:nvSpPr>
        <p:spPr>
          <a:xfrm>
            <a:off x="6789363" y="2893506"/>
            <a:ext cx="2813559" cy="2339102"/>
          </a:xfrm>
          <a:prstGeom prst="rect">
            <a:avLst/>
          </a:prstGeom>
        </p:spPr>
        <p:txBody>
          <a:bodyPr wrap="square">
            <a:spAutoFit/>
          </a:bodyPr>
          <a:lstStyle/>
          <a:p>
            <a:pPr algn="ctr"/>
            <a:r>
              <a:rPr lang="en-GB" dirty="0">
                <a:solidFill>
                  <a:srgbClr val="4E6A84"/>
                </a:solidFill>
                <a:latin typeface="Quicksand" panose="020B0604020202020204" charset="0"/>
              </a:rPr>
              <a:t>The kitchen garden </a:t>
            </a:r>
            <a:endParaRPr lang="en-GB" dirty="0" smtClean="0">
              <a:solidFill>
                <a:srgbClr val="4E6A84"/>
              </a:solidFill>
              <a:latin typeface="Quicksand" panose="020B0604020202020204" charset="0"/>
            </a:endParaRPr>
          </a:p>
          <a:p>
            <a:pPr algn="ctr"/>
            <a:r>
              <a:rPr lang="en-GB" dirty="0" smtClean="0">
                <a:solidFill>
                  <a:srgbClr val="4E6A84"/>
                </a:solidFill>
                <a:latin typeface="Quicksand" panose="020B0604020202020204" charset="0"/>
              </a:rPr>
              <a:t>and </a:t>
            </a:r>
            <a:r>
              <a:rPr lang="en-GB" dirty="0">
                <a:solidFill>
                  <a:srgbClr val="4E6A84"/>
                </a:solidFill>
                <a:latin typeface="Quicksand" panose="020B0604020202020204" charset="0"/>
              </a:rPr>
              <a:t>fields at Plas Newydd were important to the Ladies of Llangollen. They ate the food they </a:t>
            </a:r>
            <a:r>
              <a:rPr lang="en-GB" sz="2000" dirty="0">
                <a:solidFill>
                  <a:srgbClr val="D78643"/>
                </a:solidFill>
                <a:latin typeface="Fredoka One" panose="020B0604020202020204" charset="0"/>
              </a:rPr>
              <a:t>produced</a:t>
            </a:r>
            <a:r>
              <a:rPr lang="en-GB" dirty="0">
                <a:solidFill>
                  <a:srgbClr val="4E6A84"/>
                </a:solidFill>
                <a:latin typeface="Quicksand" panose="020B0604020202020204" charset="0"/>
              </a:rPr>
              <a:t> and sold potatoes for extra income</a:t>
            </a:r>
            <a:endParaRPr lang="en-GB" sz="2400" dirty="0">
              <a:solidFill>
                <a:srgbClr val="4E6A84"/>
              </a:solidFill>
              <a:latin typeface="Quicksand" panose="020B0604020202020204" charset="0"/>
            </a:endParaRPr>
          </a:p>
        </p:txBody>
      </p:sp>
      <p:pic>
        <p:nvPicPr>
          <p:cNvPr id="13" name="Picture 12"/>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7390" b="89917" l="19266" r="100000">
                        <a14:foregroundMark x1="56697" y1="19544" x2="65321" y2="84599"/>
                        <a14:foregroundMark x1="40183" y1="85428" x2="45688" y2="81630"/>
                        <a14:backgroundMark x1="38716" y1="46754" x2="38716" y2="46754"/>
                      </a14:backgroundRemoval>
                    </a14:imgEffect>
                  </a14:imgLayer>
                </a14:imgProps>
              </a:ext>
              <a:ext uri="{28A0092B-C50C-407E-A947-70E740481C1C}">
                <a14:useLocalDpi xmlns:a14="http://schemas.microsoft.com/office/drawing/2010/main"/>
              </a:ext>
            </a:extLst>
          </a:blip>
          <a:srcRect/>
          <a:stretch/>
        </p:blipFill>
        <p:spPr>
          <a:xfrm flipH="1">
            <a:off x="9566375" y="618318"/>
            <a:ext cx="3320848" cy="8829717"/>
          </a:xfrm>
          <a:prstGeom prst="rect">
            <a:avLst/>
          </a:prstGeom>
        </p:spPr>
      </p:pic>
      <p:sp>
        <p:nvSpPr>
          <p:cNvPr id="3" name="Rectangle 2"/>
          <p:cNvSpPr/>
          <p:nvPr/>
        </p:nvSpPr>
        <p:spPr>
          <a:xfrm>
            <a:off x="643794" y="2553592"/>
            <a:ext cx="5740090" cy="1631216"/>
          </a:xfrm>
          <a:prstGeom prst="rect">
            <a:avLst/>
          </a:prstGeom>
        </p:spPr>
        <p:txBody>
          <a:bodyPr wrap="square">
            <a:spAutoFit/>
          </a:bodyPr>
          <a:lstStyle/>
          <a:p>
            <a:r>
              <a:rPr lang="en-GB" sz="2000" dirty="0" smtClean="0">
                <a:solidFill>
                  <a:srgbClr val="4E6A84"/>
                </a:solidFill>
                <a:latin typeface="Quicksand" panose="020B0604020202020204" charset="0"/>
              </a:rPr>
              <a:t>Winding </a:t>
            </a:r>
            <a:r>
              <a:rPr lang="en-GB" sz="2000" dirty="0">
                <a:solidFill>
                  <a:srgbClr val="4E6A84"/>
                </a:solidFill>
                <a:latin typeface="Quicksand" panose="020B0604020202020204" charset="0"/>
              </a:rPr>
              <a:t>gravel paths led through the kitchen garden with four separate enclosures for fruit, vegetables and flowers. </a:t>
            </a:r>
            <a:r>
              <a:rPr lang="en-GB" sz="2000" dirty="0" smtClean="0">
                <a:solidFill>
                  <a:srgbClr val="4E6A84"/>
                </a:solidFill>
                <a:latin typeface="Quicksand" panose="020B0604020202020204" charset="0"/>
              </a:rPr>
              <a:t>Cows </a:t>
            </a:r>
            <a:r>
              <a:rPr lang="en-GB" sz="2000" dirty="0">
                <a:solidFill>
                  <a:srgbClr val="4E6A84"/>
                </a:solidFill>
                <a:latin typeface="Quicksand" panose="020B0604020202020204" charset="0"/>
              </a:rPr>
              <a:t>grazed the field in front of the house and milk products were churned in the rustic Dairy</a:t>
            </a:r>
            <a:r>
              <a:rPr lang="en-GB" sz="2000" dirty="0" smtClean="0">
                <a:solidFill>
                  <a:srgbClr val="4E6A84"/>
                </a:solidFill>
                <a:latin typeface="Quicksand" panose="020B0604020202020204" charset="0"/>
              </a:rPr>
              <a:t>.</a:t>
            </a:r>
            <a:endParaRPr lang="en-GB" sz="2000" dirty="0">
              <a:solidFill>
                <a:srgbClr val="4E6A84"/>
              </a:solidFill>
              <a:latin typeface="Quicksand" panose="020B0604020202020204" charset="0"/>
            </a:endParaRPr>
          </a:p>
        </p:txBody>
      </p:sp>
      <p:pic>
        <p:nvPicPr>
          <p:cNvPr id="4" name="Picture 3"/>
          <p:cNvPicPr>
            <a:picLocks noChangeAspect="1"/>
          </p:cNvPicPr>
          <p:nvPr/>
        </p:nvPicPr>
        <p:blipFill>
          <a:blip r:embed="rId7" cstate="email">
            <a:extLst>
              <a:ext uri="{BEBA8EAE-BF5A-486C-A8C5-ECC9F3942E4B}">
                <a14:imgProps xmlns:a14="http://schemas.microsoft.com/office/drawing/2010/main">
                  <a14:imgLayer r:embed="rId8">
                    <a14:imgEffect>
                      <a14:backgroundRemoval t="2484" b="89372" l="8856" r="96204"/>
                    </a14:imgEffect>
                  </a14:imgLayer>
                </a14:imgProps>
              </a:ext>
              <a:ext uri="{28A0092B-C50C-407E-A947-70E740481C1C}">
                <a14:useLocalDpi xmlns:a14="http://schemas.microsoft.com/office/drawing/2010/main"/>
              </a:ext>
            </a:extLst>
          </a:blip>
          <a:stretch>
            <a:fillRect/>
          </a:stretch>
        </p:blipFill>
        <p:spPr>
          <a:xfrm flipH="1">
            <a:off x="1932932" y="4184808"/>
            <a:ext cx="4505229" cy="3176680"/>
          </a:xfrm>
          <a:prstGeom prst="rect">
            <a:avLst/>
          </a:prstGeom>
        </p:spPr>
      </p:pic>
    </p:spTree>
    <p:extLst>
      <p:ext uri="{BB962C8B-B14F-4D97-AF65-F5344CB8AC3E}">
        <p14:creationId xmlns:p14="http://schemas.microsoft.com/office/powerpoint/2010/main" val="22886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050" b="19658"/>
          <a:stretch/>
        </p:blipFill>
        <p:spPr>
          <a:xfrm flipH="1">
            <a:off x="-12702" y="4495800"/>
            <a:ext cx="12204701" cy="2387600"/>
          </a:xfrm>
          <a:prstGeom prst="rect">
            <a:avLst/>
          </a:prstGeom>
        </p:spPr>
      </p:pic>
      <p:sp>
        <p:nvSpPr>
          <p:cNvPr id="2" name="Rectangle 1"/>
          <p:cNvSpPr/>
          <p:nvPr/>
        </p:nvSpPr>
        <p:spPr>
          <a:xfrm>
            <a:off x="542195" y="420944"/>
            <a:ext cx="7851790"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Georgian Shrubbery</a:t>
            </a:r>
            <a:endParaRPr lang="en-GB" sz="4000" dirty="0">
              <a:solidFill>
                <a:srgbClr val="4E6A84"/>
              </a:solidFill>
              <a:latin typeface="Fredoka One" panose="02000000000000000000" pitchFamily="2" charset="77"/>
            </a:endParaRPr>
          </a:p>
        </p:txBody>
      </p:sp>
      <p:sp>
        <p:nvSpPr>
          <p:cNvPr id="38" name="Rectangle 37"/>
          <p:cNvSpPr/>
          <p:nvPr/>
        </p:nvSpPr>
        <p:spPr>
          <a:xfrm>
            <a:off x="4622800" y="1604660"/>
            <a:ext cx="5740400" cy="3754874"/>
          </a:xfrm>
          <a:prstGeom prst="rect">
            <a:avLst/>
          </a:prstGeom>
        </p:spPr>
        <p:txBody>
          <a:bodyPr wrap="square">
            <a:spAutoFit/>
          </a:bodyPr>
          <a:lstStyle/>
          <a:p>
            <a:r>
              <a:rPr lang="en-GB" b="1" dirty="0">
                <a:solidFill>
                  <a:srgbClr val="4E6A84"/>
                </a:solidFill>
                <a:latin typeface="Quicksand" panose="020B0604020202020204" charset="0"/>
              </a:rPr>
              <a:t>Here </a:t>
            </a:r>
            <a:r>
              <a:rPr lang="en-GB" b="1" dirty="0" smtClean="0">
                <a:solidFill>
                  <a:srgbClr val="4E6A84"/>
                </a:solidFill>
                <a:latin typeface="Quicksand" panose="020B0604020202020204" charset="0"/>
              </a:rPr>
              <a:t>the Ladies </a:t>
            </a:r>
            <a:r>
              <a:rPr lang="en-GB" b="1" dirty="0">
                <a:solidFill>
                  <a:srgbClr val="4E6A84"/>
                </a:solidFill>
                <a:latin typeface="Quicksand" panose="020B0604020202020204" charset="0"/>
              </a:rPr>
              <a:t>could enjoy the sights and fragrances of the shrubbery, a wonderful collection of lilacs, laburnum, broom and 44 different variety </a:t>
            </a:r>
            <a:r>
              <a:rPr lang="en-GB" b="1" dirty="0" smtClean="0">
                <a:solidFill>
                  <a:srgbClr val="4E6A84"/>
                </a:solidFill>
                <a:latin typeface="Quicksand" panose="020B0604020202020204" charset="0"/>
              </a:rPr>
              <a:t>of roses planted alongside crocuses, </a:t>
            </a:r>
            <a:r>
              <a:rPr lang="en-GB" b="1" dirty="0">
                <a:solidFill>
                  <a:srgbClr val="4E6A84"/>
                </a:solidFill>
                <a:latin typeface="Quicksand" panose="020B0604020202020204" charset="0"/>
              </a:rPr>
              <a:t>wood </a:t>
            </a:r>
            <a:r>
              <a:rPr lang="en-GB" b="1" dirty="0" smtClean="0">
                <a:solidFill>
                  <a:srgbClr val="4E6A84"/>
                </a:solidFill>
                <a:latin typeface="Quicksand" panose="020B0604020202020204" charset="0"/>
              </a:rPr>
              <a:t>anemones </a:t>
            </a:r>
            <a:r>
              <a:rPr lang="en-GB" b="1" dirty="0">
                <a:solidFill>
                  <a:srgbClr val="4E6A84"/>
                </a:solidFill>
                <a:latin typeface="Quicksand" panose="020B0604020202020204" charset="0"/>
              </a:rPr>
              <a:t>and primroses. </a:t>
            </a:r>
            <a:endParaRPr lang="en-GB" b="1" dirty="0" smtClean="0">
              <a:solidFill>
                <a:srgbClr val="4E6A84"/>
              </a:solidFill>
              <a:latin typeface="Quicksand" panose="020B0604020202020204" charset="0"/>
            </a:endParaRPr>
          </a:p>
          <a:p>
            <a:endParaRPr lang="en-GB" dirty="0">
              <a:solidFill>
                <a:srgbClr val="4E6A84"/>
              </a:solidFill>
              <a:latin typeface="Quicksand" panose="020B0604020202020204" charset="0"/>
            </a:endParaRPr>
          </a:p>
          <a:p>
            <a:r>
              <a:rPr lang="en-GB" dirty="0" smtClean="0">
                <a:solidFill>
                  <a:srgbClr val="4E6A84"/>
                </a:solidFill>
                <a:latin typeface="Quicksand" panose="020B0604020202020204" charset="0"/>
              </a:rPr>
              <a:t>The </a:t>
            </a:r>
            <a:r>
              <a:rPr lang="en-GB" dirty="0">
                <a:solidFill>
                  <a:srgbClr val="4E6A84"/>
                </a:solidFill>
                <a:latin typeface="Quicksand" panose="020B0604020202020204" charset="0"/>
              </a:rPr>
              <a:t>planting was </a:t>
            </a:r>
            <a:r>
              <a:rPr lang="en-GB" sz="2000" dirty="0">
                <a:solidFill>
                  <a:srgbClr val="D78643"/>
                </a:solidFill>
                <a:latin typeface="Fredoka One" panose="020B0604020202020204" charset="0"/>
              </a:rPr>
              <a:t>inspired</a:t>
            </a:r>
            <a:r>
              <a:rPr lang="en-GB" dirty="0">
                <a:solidFill>
                  <a:srgbClr val="4E6A84"/>
                </a:solidFill>
                <a:latin typeface="Quicksand" panose="020B0604020202020204" charset="0"/>
              </a:rPr>
              <a:t> by the garden of Woodstock, Sarah's uncle and aunt's house in Ireland. At the side of the house was a Gothic arch with a </a:t>
            </a:r>
            <a:r>
              <a:rPr lang="en-GB" dirty="0" smtClean="0">
                <a:solidFill>
                  <a:srgbClr val="4E6A84"/>
                </a:solidFill>
                <a:latin typeface="Quicksand" panose="020B0604020202020204" charset="0"/>
              </a:rPr>
              <a:t>bell</a:t>
            </a:r>
            <a:r>
              <a:rPr lang="en-GB" dirty="0">
                <a:solidFill>
                  <a:srgbClr val="4E6A84"/>
                </a:solidFill>
                <a:latin typeface="Quicksand" panose="020B0604020202020204" charset="0"/>
              </a:rPr>
              <a:t>, used to summon the gardener. </a:t>
            </a:r>
            <a:r>
              <a:rPr lang="en-GB" dirty="0" smtClean="0">
                <a:solidFill>
                  <a:srgbClr val="4E6A84"/>
                </a:solidFill>
                <a:latin typeface="Quicksand" panose="020B0604020202020204" charset="0"/>
              </a:rPr>
              <a:t>The gardens were so impressive that Queen Charlotte requested her own copy of the garden plans!</a:t>
            </a:r>
            <a:endParaRPr lang="en-GB" dirty="0">
              <a:solidFill>
                <a:srgbClr val="4E6A84"/>
              </a:solidFill>
              <a:latin typeface="Quicksand" panose="020B0604020202020204" charset="0"/>
            </a:endParaRPr>
          </a:p>
          <a:p>
            <a:endParaRPr lang="en-GB" sz="2000" dirty="0">
              <a:solidFill>
                <a:srgbClr val="4E6A84"/>
              </a:solidFill>
              <a:latin typeface="Quicksand" panose="020B060402020202020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195" y="1355891"/>
            <a:ext cx="3758037" cy="5070239"/>
          </a:xfrm>
          <a:prstGeom prst="roundRect">
            <a:avLst/>
          </a:prstGeom>
          <a:ln w="38100">
            <a:solidFill>
              <a:srgbClr val="FFD966"/>
            </a:solidFill>
          </a:ln>
        </p:spPr>
      </p:pic>
      <p:pic>
        <p:nvPicPr>
          <p:cNvPr id="11" name="Picture 10"/>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7390" b="89917" l="0" r="97510">
                        <a14:foregroundMark x1="56130" y1="85704" x2="45977" y2="85773"/>
                        <a14:backgroundMark x1="53448" y1="83633" x2="53448" y2="83633"/>
                      </a14:backgroundRemoval>
                    </a14:imgEffect>
                  </a14:imgLayer>
                </a14:imgProps>
              </a:ext>
              <a:ext uri="{28A0092B-C50C-407E-A947-70E740481C1C}">
                <a14:useLocalDpi xmlns:a14="http://schemas.microsoft.com/office/drawing/2010/main"/>
              </a:ext>
            </a:extLst>
          </a:blip>
          <a:srcRect r="-4780"/>
          <a:stretch/>
        </p:blipFill>
        <p:spPr>
          <a:xfrm>
            <a:off x="9764565" y="-279400"/>
            <a:ext cx="3337930" cy="8829717"/>
          </a:xfrm>
          <a:prstGeom prst="rect">
            <a:avLst/>
          </a:prstGeom>
        </p:spPr>
      </p:pic>
    </p:spTree>
    <p:extLst>
      <p:ext uri="{BB962C8B-B14F-4D97-AF65-F5344CB8AC3E}">
        <p14:creationId xmlns:p14="http://schemas.microsoft.com/office/powerpoint/2010/main" val="186280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98338"/>
            <a:ext cx="12689237" cy="2759663"/>
          </a:xfrm>
          <a:prstGeom prst="rect">
            <a:avLst/>
          </a:prstGeom>
        </p:spPr>
      </p:pic>
      <p:sp>
        <p:nvSpPr>
          <p:cNvPr id="2" name="Rectangle 1"/>
          <p:cNvSpPr/>
          <p:nvPr/>
        </p:nvSpPr>
        <p:spPr>
          <a:xfrm>
            <a:off x="542195" y="420944"/>
            <a:ext cx="7851790" cy="706347"/>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The Dell</a:t>
            </a:r>
            <a:endParaRPr lang="en-GB" sz="4000" dirty="0">
              <a:solidFill>
                <a:srgbClr val="4E6A84"/>
              </a:solidFill>
              <a:latin typeface="Fredoka One" panose="02000000000000000000" pitchFamily="2" charset="77"/>
            </a:endParaRPr>
          </a:p>
        </p:txBody>
      </p:sp>
      <p:sp>
        <p:nvSpPr>
          <p:cNvPr id="38" name="Rectangle 37"/>
          <p:cNvSpPr/>
          <p:nvPr/>
        </p:nvSpPr>
        <p:spPr>
          <a:xfrm>
            <a:off x="643794" y="1347315"/>
            <a:ext cx="4545435" cy="969496"/>
          </a:xfrm>
          <a:prstGeom prst="rect">
            <a:avLst/>
          </a:prstGeom>
        </p:spPr>
        <p:txBody>
          <a:bodyPr wrap="square">
            <a:spAutoFit/>
          </a:bodyPr>
          <a:lstStyle/>
          <a:p>
            <a:r>
              <a:rPr lang="en-GB" sz="1900" b="1" dirty="0" smtClean="0">
                <a:solidFill>
                  <a:srgbClr val="D78643"/>
                </a:solidFill>
                <a:latin typeface="Quicksand" panose="020B0604020202020204" charset="0"/>
              </a:rPr>
              <a:t>With </a:t>
            </a:r>
            <a:r>
              <a:rPr lang="en-GB" sz="1900" b="1" dirty="0">
                <a:solidFill>
                  <a:srgbClr val="D78643"/>
                </a:solidFill>
                <a:latin typeface="Quicksand" panose="020B0604020202020204" charset="0"/>
              </a:rPr>
              <a:t>work on the shrubbery and kitchen gardens completed, </a:t>
            </a:r>
            <a:r>
              <a:rPr lang="en-GB" sz="1900" b="1" dirty="0" smtClean="0">
                <a:solidFill>
                  <a:srgbClr val="D78643"/>
                </a:solidFill>
                <a:latin typeface="Quicksand" panose="020B0604020202020204" charset="0"/>
              </a:rPr>
              <a:t>the </a:t>
            </a:r>
            <a:r>
              <a:rPr lang="en-GB" sz="1900" b="1" dirty="0">
                <a:solidFill>
                  <a:srgbClr val="D78643"/>
                </a:solidFill>
                <a:latin typeface="Quicksand" panose="020B0604020202020204" charset="0"/>
              </a:rPr>
              <a:t>Ladies turned their attention to the Dell</a:t>
            </a:r>
            <a:r>
              <a:rPr lang="en-GB" sz="1900" b="1" dirty="0" smtClean="0">
                <a:solidFill>
                  <a:srgbClr val="D78643"/>
                </a:solidFill>
                <a:latin typeface="Quicksand" panose="020B0604020202020204" charset="0"/>
              </a:rPr>
              <a:t>.</a:t>
            </a:r>
            <a:endParaRPr lang="en-GB" sz="1900" dirty="0">
              <a:solidFill>
                <a:srgbClr val="D78643"/>
              </a:solidFill>
              <a:latin typeface="Quicksand" panose="020B0604020202020204" charset="0"/>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5471114" y="435351"/>
            <a:ext cx="6137747" cy="4098757"/>
          </a:xfrm>
          <a:prstGeom prst="roundRect">
            <a:avLst/>
          </a:prstGeom>
          <a:ln w="38100">
            <a:solidFill>
              <a:srgbClr val="FFD966"/>
            </a:solidFill>
          </a:ln>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585414" y="3735512"/>
            <a:ext cx="3624062" cy="2739629"/>
          </a:xfrm>
          <a:prstGeom prst="rect">
            <a:avLst/>
          </a:prstGeom>
        </p:spPr>
      </p:pic>
      <p:sp>
        <p:nvSpPr>
          <p:cNvPr id="5" name="Rectangle 4"/>
          <p:cNvSpPr/>
          <p:nvPr/>
        </p:nvSpPr>
        <p:spPr>
          <a:xfrm>
            <a:off x="5912570" y="4098338"/>
            <a:ext cx="2689494" cy="2031325"/>
          </a:xfrm>
          <a:prstGeom prst="rect">
            <a:avLst/>
          </a:prstGeom>
        </p:spPr>
        <p:txBody>
          <a:bodyPr wrap="square">
            <a:spAutoFit/>
          </a:bodyPr>
          <a:lstStyle/>
          <a:p>
            <a:pPr algn="ctr"/>
            <a:r>
              <a:rPr lang="en-GB" dirty="0" smtClean="0">
                <a:solidFill>
                  <a:srgbClr val="4E6A84"/>
                </a:solidFill>
                <a:latin typeface="Quicksand" panose="020B0604020202020204" charset="0"/>
              </a:rPr>
              <a:t>We also added </a:t>
            </a:r>
            <a:r>
              <a:rPr lang="en-GB" dirty="0">
                <a:solidFill>
                  <a:srgbClr val="4E6A84"/>
                </a:solidFill>
                <a:latin typeface="Quicksand" panose="020B0604020202020204" charset="0"/>
              </a:rPr>
              <a:t>features like the urn and font from Valle </a:t>
            </a:r>
            <a:r>
              <a:rPr lang="en-GB" dirty="0" err="1">
                <a:solidFill>
                  <a:srgbClr val="4E6A84"/>
                </a:solidFill>
                <a:latin typeface="Quicksand" panose="020B0604020202020204" charset="0"/>
              </a:rPr>
              <a:t>Crucis</a:t>
            </a:r>
            <a:r>
              <a:rPr lang="en-GB" dirty="0">
                <a:solidFill>
                  <a:srgbClr val="4E6A84"/>
                </a:solidFill>
                <a:latin typeface="Quicksand" panose="020B0604020202020204" charset="0"/>
              </a:rPr>
              <a:t> </a:t>
            </a:r>
            <a:r>
              <a:rPr lang="en-GB" dirty="0" smtClean="0">
                <a:solidFill>
                  <a:srgbClr val="4E6A84"/>
                </a:solidFill>
                <a:latin typeface="Quicksand" panose="020B0604020202020204" charset="0"/>
              </a:rPr>
              <a:t>Abbey and had </a:t>
            </a:r>
            <a:r>
              <a:rPr lang="en-GB" dirty="0">
                <a:solidFill>
                  <a:srgbClr val="4E6A84"/>
                </a:solidFill>
                <a:latin typeface="Quicksand" panose="020B0604020202020204" charset="0"/>
              </a:rPr>
              <a:t>a Summerhouse built with a small library inside!</a:t>
            </a:r>
          </a:p>
        </p:txBody>
      </p:sp>
      <p:pic>
        <p:nvPicPr>
          <p:cNvPr id="13" name="Picture 12"/>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7431" b="90417" l="18978" r="100000">
                        <a14:foregroundMark x1="56204" y1="19653" x2="64781" y2="85069"/>
                        <a14:foregroundMark x1="39781" y1="85903" x2="45255" y2="82083"/>
                        <a14:backgroundMark x1="38321" y1="47014" x2="38321" y2="47014"/>
                      </a14:backgroundRemoval>
                    </a14:imgEffect>
                  </a14:imgLayer>
                </a14:imgProps>
              </a:ext>
              <a:ext uri="{28A0092B-C50C-407E-A947-70E740481C1C}">
                <a14:useLocalDpi xmlns:a14="http://schemas.microsoft.com/office/drawing/2010/main"/>
              </a:ext>
            </a:extLst>
          </a:blip>
          <a:srcRect t="-578"/>
          <a:stretch/>
        </p:blipFill>
        <p:spPr>
          <a:xfrm flipH="1">
            <a:off x="9422222" y="1182145"/>
            <a:ext cx="3337930" cy="8829717"/>
          </a:xfrm>
          <a:prstGeom prst="rect">
            <a:avLst/>
          </a:prstGeom>
        </p:spPr>
      </p:pic>
      <p:sp>
        <p:nvSpPr>
          <p:cNvPr id="7" name="Rectangle 6"/>
          <p:cNvSpPr/>
          <p:nvPr/>
        </p:nvSpPr>
        <p:spPr>
          <a:xfrm>
            <a:off x="643794" y="2513207"/>
            <a:ext cx="4385406" cy="2139047"/>
          </a:xfrm>
          <a:prstGeom prst="rect">
            <a:avLst/>
          </a:prstGeom>
        </p:spPr>
        <p:txBody>
          <a:bodyPr wrap="square">
            <a:spAutoFit/>
          </a:bodyPr>
          <a:lstStyle/>
          <a:p>
            <a:r>
              <a:rPr lang="en-GB" sz="1900" dirty="0" smtClean="0">
                <a:solidFill>
                  <a:srgbClr val="4E6A84"/>
                </a:solidFill>
                <a:latin typeface="Quicksand" panose="020B0604020202020204" charset="0"/>
              </a:rPr>
              <a:t>The </a:t>
            </a:r>
            <a:r>
              <a:rPr lang="en-GB" sz="1900" dirty="0" err="1">
                <a:solidFill>
                  <a:srgbClr val="4E6A84"/>
                </a:solidFill>
                <a:latin typeface="Quicksand" panose="020B0604020202020204" charset="0"/>
              </a:rPr>
              <a:t>Cyflymen</a:t>
            </a:r>
            <a:r>
              <a:rPr lang="en-GB" sz="1900" dirty="0">
                <a:solidFill>
                  <a:srgbClr val="4E6A84"/>
                </a:solidFill>
                <a:latin typeface="Quicksand" panose="020B0604020202020204" charset="0"/>
              </a:rPr>
              <a:t> stream was the perfect backdrop for a wild, woodland garden. Waterfalls were enhanced, pools were </a:t>
            </a:r>
            <a:r>
              <a:rPr lang="en-GB" sz="1900" dirty="0" smtClean="0">
                <a:solidFill>
                  <a:srgbClr val="4E6A84"/>
                </a:solidFill>
                <a:latin typeface="Quicksand" panose="020B0604020202020204" charset="0"/>
              </a:rPr>
              <a:t>deepened, inscribed benched were built </a:t>
            </a:r>
            <a:r>
              <a:rPr lang="en-GB" sz="1900" dirty="0">
                <a:solidFill>
                  <a:srgbClr val="4E6A84"/>
                </a:solidFill>
                <a:latin typeface="Quicksand" panose="020B0604020202020204" charset="0"/>
              </a:rPr>
              <a:t>and paths were created to crisscross the stream over wooden bridges. </a:t>
            </a:r>
          </a:p>
        </p:txBody>
      </p:sp>
    </p:spTree>
    <p:extLst>
      <p:ext uri="{BB962C8B-B14F-4D97-AF65-F5344CB8AC3E}">
        <p14:creationId xmlns:p14="http://schemas.microsoft.com/office/powerpoint/2010/main" val="9106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D1A419-1C33-4342-88BF-8D15BF609A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548226"/>
            <a:ext cx="12192001" cy="3309774"/>
          </a:xfrm>
          <a:prstGeom prst="rect">
            <a:avLst/>
          </a:prstGeom>
        </p:spPr>
      </p:pic>
      <p:sp>
        <p:nvSpPr>
          <p:cNvPr id="12" name="TextBox 11">
            <a:extLst>
              <a:ext uri="{FF2B5EF4-FFF2-40B4-BE49-F238E27FC236}">
                <a16:creationId xmlns:a16="http://schemas.microsoft.com/office/drawing/2014/main" id="{6EC444F7-5E5D-B842-8AB5-203B1FA367CA}"/>
              </a:ext>
            </a:extLst>
          </p:cNvPr>
          <p:cNvSpPr txBox="1"/>
          <p:nvPr/>
        </p:nvSpPr>
        <p:spPr>
          <a:xfrm>
            <a:off x="820552" y="625291"/>
            <a:ext cx="6050147" cy="1200329"/>
          </a:xfrm>
          <a:prstGeom prst="rect">
            <a:avLst/>
          </a:prstGeom>
          <a:noFill/>
        </p:spPr>
        <p:txBody>
          <a:bodyPr wrap="square" rtlCol="0">
            <a:spAutoFit/>
          </a:bodyPr>
          <a:lstStyle/>
          <a:p>
            <a:r>
              <a:rPr lang="en-GB" b="1" dirty="0" smtClean="0">
                <a:solidFill>
                  <a:srgbClr val="4E6A84"/>
                </a:solidFill>
                <a:latin typeface="Quicksand" panose="020B0604020202020204" charset="0"/>
              </a:rPr>
              <a:t>We know so much about the gardens and what they looked like because of the many written and artistic records. Visitors enjoyed painting the gardens and Dell, as well as detailed descriptions in Eleanor’s diaries. </a:t>
            </a:r>
            <a:endParaRPr lang="en-GB" b="1" dirty="0">
              <a:solidFill>
                <a:srgbClr val="4E6A84"/>
              </a:solidFill>
              <a:latin typeface="Quicksand" panose="020B060402020202020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2417" y="442304"/>
            <a:ext cx="4512803" cy="5970324"/>
          </a:xfrm>
          <a:prstGeom prst="roundRect">
            <a:avLst/>
          </a:prstGeom>
          <a:ln w="38100">
            <a:solidFill>
              <a:srgbClr val="FFD966"/>
            </a:solidFill>
          </a:ln>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5361" y="2066346"/>
            <a:ext cx="5841524" cy="4346282"/>
          </a:xfrm>
          <a:prstGeom prst="roundRect">
            <a:avLst/>
          </a:prstGeom>
          <a:ln w="38100">
            <a:solidFill>
              <a:srgbClr val="FFD966"/>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6547" y="2202129"/>
            <a:ext cx="3836124" cy="5708744"/>
          </a:xfrm>
          <a:prstGeom prst="rect">
            <a:avLst/>
          </a:prstGeom>
        </p:spPr>
      </p:pic>
      <p:sp>
        <p:nvSpPr>
          <p:cNvPr id="19" name="tab">
            <a:hlinkClick r:id="" action="ppaction://hlinkshowjump?jump=nextslide"/>
            <a:extLst>
              <a:ext uri="{FF2B5EF4-FFF2-40B4-BE49-F238E27FC236}">
                <a16:creationId xmlns:a16="http://schemas.microsoft.com/office/drawing/2014/main" id="{25199870-E06E-7747-AA00-3D82DF46AD19}"/>
              </a:ext>
            </a:extLst>
          </p:cNvPr>
          <p:cNvSpPr/>
          <p:nvPr/>
        </p:nvSpPr>
        <p:spPr>
          <a:xfrm>
            <a:off x="8549673" y="5400911"/>
            <a:ext cx="3388937" cy="466489"/>
          </a:xfrm>
          <a:prstGeom prst="roundRect">
            <a:avLst>
              <a:gd name="adj" fmla="val 3375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4E6A84"/>
                </a:solidFill>
                <a:latin typeface="Fredoka One" panose="020B0604020202020204" charset="0"/>
              </a:rPr>
              <a:t>Lady Leighton paintings</a:t>
            </a:r>
            <a:endParaRPr lang="en-GB" sz="2000" dirty="0">
              <a:solidFill>
                <a:srgbClr val="4E6A84"/>
              </a:solidFill>
              <a:latin typeface="Fredoka One" panose="020B0604020202020204" charset="0"/>
            </a:endParaRPr>
          </a:p>
        </p:txBody>
      </p:sp>
    </p:spTree>
    <p:extLst>
      <p:ext uri="{BB962C8B-B14F-4D97-AF65-F5344CB8AC3E}">
        <p14:creationId xmlns:p14="http://schemas.microsoft.com/office/powerpoint/2010/main" val="317218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37366"/>
            <a:ext cx="12193059" cy="2858376"/>
          </a:xfrm>
          <a:prstGeom prst="rect">
            <a:avLst/>
          </a:prstGeom>
        </p:spPr>
      </p:pic>
      <p:grpSp>
        <p:nvGrpSpPr>
          <p:cNvPr id="4" name="Group 3"/>
          <p:cNvGrpSpPr/>
          <p:nvPr/>
        </p:nvGrpSpPr>
        <p:grpSpPr>
          <a:xfrm>
            <a:off x="622501" y="657955"/>
            <a:ext cx="5488361" cy="7154405"/>
            <a:chOff x="622502" y="657955"/>
            <a:chExt cx="4935810" cy="7154405"/>
          </a:xfrm>
        </p:grpSpPr>
        <p:grpSp>
          <p:nvGrpSpPr>
            <p:cNvPr id="8" name="Group 7">
              <a:extLst>
                <a:ext uri="{FF2B5EF4-FFF2-40B4-BE49-F238E27FC236}">
                  <a16:creationId xmlns:a16="http://schemas.microsoft.com/office/drawing/2014/main" id="{C2018A6C-E7DA-A04D-B019-AE58875BCFD4}"/>
                </a:ext>
              </a:extLst>
            </p:cNvPr>
            <p:cNvGrpSpPr/>
            <p:nvPr/>
          </p:nvGrpSpPr>
          <p:grpSpPr>
            <a:xfrm>
              <a:off x="622502" y="657955"/>
              <a:ext cx="4935810" cy="7154405"/>
              <a:chOff x="5122693" y="2939838"/>
              <a:chExt cx="3690496" cy="6593404"/>
            </a:xfrm>
          </p:grpSpPr>
          <p:pic>
            <p:nvPicPr>
              <p:cNvPr id="9" name="Graphic 11">
                <a:extLst>
                  <a:ext uri="{FF2B5EF4-FFF2-40B4-BE49-F238E27FC236}">
                    <a16:creationId xmlns:a16="http://schemas.microsoft.com/office/drawing/2014/main" id="{93DE2649-99BA-8047-8421-DFC4AAB77F0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flipH="1">
                <a:off x="5122693" y="2939838"/>
                <a:ext cx="3690496" cy="6593404"/>
              </a:xfrm>
              <a:prstGeom prst="rect">
                <a:avLst/>
              </a:prstGeom>
            </p:spPr>
          </p:pic>
          <p:sp>
            <p:nvSpPr>
              <p:cNvPr id="10" name="TextBox 9">
                <a:extLst>
                  <a:ext uri="{FF2B5EF4-FFF2-40B4-BE49-F238E27FC236}">
                    <a16:creationId xmlns:a16="http://schemas.microsoft.com/office/drawing/2014/main" id="{F9595D39-4F6C-EA45-9027-DC4783050CFC}"/>
                  </a:ext>
                </a:extLst>
              </p:cNvPr>
              <p:cNvSpPr txBox="1"/>
              <p:nvPr/>
            </p:nvSpPr>
            <p:spPr>
              <a:xfrm>
                <a:off x="5467974" y="4601382"/>
                <a:ext cx="2930505" cy="2751335"/>
              </a:xfrm>
              <a:prstGeom prst="rect">
                <a:avLst/>
              </a:prstGeom>
              <a:noFill/>
            </p:spPr>
            <p:txBody>
              <a:bodyPr wrap="square" rtlCol="0">
                <a:spAutoFit/>
              </a:bodyPr>
              <a:lstStyle/>
              <a:p>
                <a:r>
                  <a:rPr lang="en-GB" sz="2000" dirty="0">
                    <a:solidFill>
                      <a:srgbClr val="FFFFFF"/>
                    </a:solidFill>
                    <a:latin typeface="Quicksand" panose="020B0604020202020204" charset="0"/>
                  </a:rPr>
                  <a:t>First read through the questions </a:t>
                </a:r>
                <a:r>
                  <a:rPr lang="en-GB" sz="2000" dirty="0" smtClean="0">
                    <a:solidFill>
                      <a:srgbClr val="FFFFFF"/>
                    </a:solidFill>
                    <a:latin typeface="Quicksand" panose="020B0604020202020204" charset="0"/>
                  </a:rPr>
                  <a:t>on the next slide as </a:t>
                </a:r>
                <a:r>
                  <a:rPr lang="en-GB" sz="2000" dirty="0">
                    <a:solidFill>
                      <a:srgbClr val="FFFFFF"/>
                    </a:solidFill>
                    <a:latin typeface="Quicksand" panose="020B0604020202020204" charset="0"/>
                  </a:rPr>
                  <a:t>a class and check the meaning of any new words. </a:t>
                </a:r>
                <a:r>
                  <a:rPr lang="en-GB" sz="2000" dirty="0" smtClean="0">
                    <a:solidFill>
                      <a:srgbClr val="FFFFFF"/>
                    </a:solidFill>
                    <a:latin typeface="Quicksand" panose="020B0604020202020204" charset="0"/>
                  </a:rPr>
                  <a:t>Then </a:t>
                </a:r>
                <a:r>
                  <a:rPr lang="en-GB" sz="2000" dirty="0">
                    <a:solidFill>
                      <a:srgbClr val="FFFFFF"/>
                    </a:solidFill>
                    <a:latin typeface="Quicksand" panose="020B0604020202020204" charset="0"/>
                  </a:rPr>
                  <a:t>watch the </a:t>
                </a:r>
                <a:r>
                  <a:rPr lang="en-GB" sz="2000" dirty="0" smtClean="0">
                    <a:solidFill>
                      <a:srgbClr val="FFFFFF"/>
                    </a:solidFill>
                    <a:latin typeface="Quicksand" panose="020B0604020202020204" charset="0"/>
                  </a:rPr>
                  <a:t>film, created using extracts from Eleanor’s diary and answer </a:t>
                </a:r>
                <a:r>
                  <a:rPr lang="en-GB" sz="2000" dirty="0">
                    <a:solidFill>
                      <a:srgbClr val="FFFFFF"/>
                    </a:solidFill>
                    <a:latin typeface="Quicksand" panose="020B0604020202020204" charset="0"/>
                  </a:rPr>
                  <a:t>the questions. </a:t>
                </a:r>
              </a:p>
              <a:p>
                <a:endParaRPr lang="en-GB" sz="2800" dirty="0">
                  <a:solidFill>
                    <a:schemeClr val="bg1"/>
                  </a:solidFill>
                  <a:latin typeface="Quicksand" pitchFamily="2" charset="77"/>
                </a:endParaRPr>
              </a:p>
              <a:p>
                <a:endParaRPr lang="en-GB" sz="2200" dirty="0">
                  <a:solidFill>
                    <a:schemeClr val="bg1"/>
                  </a:solidFill>
                  <a:latin typeface="Quicksand" pitchFamily="2" charset="77"/>
                </a:endParaRPr>
              </a:p>
              <a:p>
                <a:endParaRPr lang="en-US" dirty="0"/>
              </a:p>
            </p:txBody>
          </p:sp>
        </p:grpSp>
        <p:sp>
          <p:nvSpPr>
            <p:cNvPr id="2" name="Rectangle 1"/>
            <p:cNvSpPr/>
            <p:nvPr/>
          </p:nvSpPr>
          <p:spPr>
            <a:xfrm>
              <a:off x="1178629" y="1648281"/>
              <a:ext cx="3606568" cy="706347"/>
            </a:xfrm>
            <a:prstGeom prst="rect">
              <a:avLst/>
            </a:prstGeom>
          </p:spPr>
          <p:txBody>
            <a:bodyPr wrap="square">
              <a:spAutoFit/>
            </a:bodyPr>
            <a:lstStyle/>
            <a:p>
              <a:pPr>
                <a:lnSpc>
                  <a:spcPct val="107000"/>
                </a:lnSpc>
                <a:spcAft>
                  <a:spcPts val="800"/>
                </a:spcAft>
              </a:pPr>
              <a:r>
                <a:rPr lang="en-GB" sz="4000" dirty="0" smtClean="0">
                  <a:solidFill>
                    <a:srgbClr val="FFFFFF"/>
                  </a:solidFill>
                  <a:latin typeface="Fredoka One" panose="02000000000000000000" pitchFamily="2" charset="77"/>
                </a:rPr>
                <a:t>Activity 1:</a:t>
              </a:r>
              <a:endParaRPr lang="en-GB" sz="4000" dirty="0">
                <a:solidFill>
                  <a:srgbClr val="FFFFFF"/>
                </a:solidFill>
                <a:latin typeface="Fredoka One" panose="02000000000000000000" pitchFamily="2" charset="77"/>
              </a:endParaRPr>
            </a:p>
          </p:txBody>
        </p:sp>
      </p:grpSp>
      <p:grpSp>
        <p:nvGrpSpPr>
          <p:cNvPr id="16" name="Group 15"/>
          <p:cNvGrpSpPr/>
          <p:nvPr/>
        </p:nvGrpSpPr>
        <p:grpSpPr>
          <a:xfrm>
            <a:off x="893530" y="4584591"/>
            <a:ext cx="4541652" cy="1722407"/>
            <a:chOff x="6670160" y="933422"/>
            <a:chExt cx="4541652" cy="1722407"/>
          </a:xfrm>
        </p:grpSpPr>
        <p:sp>
          <p:nvSpPr>
            <p:cNvPr id="17" name="tab">
              <a:hlinkClick r:id="rId10"/>
              <a:hlinkHover r:id="" action="ppaction://noaction" highlightClick="1"/>
              <a:extLst>
                <a:ext uri="{FF2B5EF4-FFF2-40B4-BE49-F238E27FC236}">
                  <a16:creationId xmlns:a16="http://schemas.microsoft.com/office/drawing/2014/main" id="{5892CCC1-E28C-1046-A60C-74891DCE1820}"/>
                </a:ext>
              </a:extLst>
            </p:cNvPr>
            <p:cNvSpPr/>
            <p:nvPr/>
          </p:nvSpPr>
          <p:spPr>
            <a:xfrm rot="10800000">
              <a:off x="7179474" y="1264412"/>
              <a:ext cx="4032338" cy="1391417"/>
            </a:xfrm>
            <a:prstGeom prst="roundRect">
              <a:avLst>
                <a:gd name="adj" fmla="val 33750"/>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8" name="tab">
              <a:hlinkHover r:id="" action="ppaction://noaction" highlightClick="1"/>
              <a:extLst>
                <a:ext uri="{FF2B5EF4-FFF2-40B4-BE49-F238E27FC236}">
                  <a16:creationId xmlns:a16="http://schemas.microsoft.com/office/drawing/2014/main" id="{5892CCC1-E28C-1046-A60C-74891DCE1820}"/>
                </a:ext>
              </a:extLst>
            </p:cNvPr>
            <p:cNvSpPr/>
            <p:nvPr/>
          </p:nvSpPr>
          <p:spPr>
            <a:xfrm rot="9865933">
              <a:off x="6997842" y="933422"/>
              <a:ext cx="1510064" cy="628613"/>
            </a:xfrm>
            <a:prstGeom prst="roundRect">
              <a:avLst>
                <a:gd name="adj" fmla="val 33750"/>
              </a:avLst>
            </a:prstGeom>
            <a:solidFill>
              <a:srgbClr val="D7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8DE"/>
                </a:solidFill>
              </a:endParaRPr>
            </a:p>
          </p:txBody>
        </p:sp>
        <p:sp>
          <p:nvSpPr>
            <p:cNvPr id="19" name="TextBox 18">
              <a:extLst>
                <a:ext uri="{FF2B5EF4-FFF2-40B4-BE49-F238E27FC236}">
                  <a16:creationId xmlns:a16="http://schemas.microsoft.com/office/drawing/2014/main" id="{6BD39C7C-2A28-6747-8C82-DDBBF1808F9E}"/>
                </a:ext>
              </a:extLst>
            </p:cNvPr>
            <p:cNvSpPr txBox="1"/>
            <p:nvPr/>
          </p:nvSpPr>
          <p:spPr>
            <a:xfrm rot="20672902">
              <a:off x="6670160" y="979908"/>
              <a:ext cx="2165427" cy="523220"/>
            </a:xfrm>
            <a:prstGeom prst="rect">
              <a:avLst/>
            </a:prstGeom>
            <a:noFill/>
          </p:spPr>
          <p:txBody>
            <a:bodyPr wrap="square" rtlCol="0">
              <a:spAutoFit/>
            </a:bodyPr>
            <a:lstStyle/>
            <a:p>
              <a:pPr algn="ctr"/>
              <a:r>
                <a:rPr lang="en-GB" sz="2800" dirty="0" smtClean="0">
                  <a:solidFill>
                    <a:srgbClr val="FFD966"/>
                  </a:solidFill>
                  <a:latin typeface="Fredoka One" panose="020B0604020202020204" charset="0"/>
                </a:rPr>
                <a:t>Watch</a:t>
              </a:r>
              <a:endParaRPr lang="en-US" sz="2800" dirty="0">
                <a:solidFill>
                  <a:srgbClr val="FFD966"/>
                </a:solidFill>
                <a:latin typeface="Quicksand" pitchFamily="2" charset="77"/>
              </a:endParaRPr>
            </a:p>
          </p:txBody>
        </p:sp>
        <p:sp>
          <p:nvSpPr>
            <p:cNvPr id="20" name="TextBox 19">
              <a:hlinkClick r:id="rId11"/>
              <a:extLst>
                <a:ext uri="{FF2B5EF4-FFF2-40B4-BE49-F238E27FC236}">
                  <a16:creationId xmlns:a16="http://schemas.microsoft.com/office/drawing/2014/main" id="{6BD39C7C-2A28-6747-8C82-DDBBF1808F9E}"/>
                </a:ext>
              </a:extLst>
            </p:cNvPr>
            <p:cNvSpPr txBox="1"/>
            <p:nvPr/>
          </p:nvSpPr>
          <p:spPr>
            <a:xfrm>
              <a:off x="7484907" y="1483067"/>
              <a:ext cx="3404309" cy="954107"/>
            </a:xfrm>
            <a:prstGeom prst="rect">
              <a:avLst/>
            </a:prstGeom>
            <a:noFill/>
          </p:spPr>
          <p:txBody>
            <a:bodyPr wrap="square" rtlCol="0">
              <a:spAutoFit/>
            </a:bodyPr>
            <a:lstStyle/>
            <a:p>
              <a:pPr algn="ctr"/>
              <a:r>
                <a:rPr lang="en-GB" sz="2800" dirty="0" smtClean="0">
                  <a:solidFill>
                    <a:srgbClr val="FFFFFF"/>
                  </a:solidFill>
                  <a:latin typeface="Fredoka One" panose="020B0604020202020204" charset="0"/>
                </a:rPr>
                <a:t>Champions of    the Picturesque</a:t>
              </a:r>
              <a:endParaRPr lang="en-GB" sz="2800" dirty="0">
                <a:solidFill>
                  <a:srgbClr val="FFFFFF"/>
                </a:solidFill>
                <a:latin typeface="Fredoka One" panose="020B0604020202020204" charset="0"/>
              </a:endParaRPr>
            </a:p>
          </p:txBody>
        </p:sp>
      </p:grpSp>
      <p:pic>
        <p:nvPicPr>
          <p:cNvPr id="5" name="Picture 4"/>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rot="190699">
            <a:off x="6686381" y="637997"/>
            <a:ext cx="4931156" cy="3645750"/>
          </a:xfrm>
          <a:prstGeom prst="roundRect">
            <a:avLst/>
          </a:prstGeom>
          <a:ln w="38100">
            <a:solidFill>
              <a:srgbClr val="FFD966"/>
            </a:solidFill>
          </a:ln>
        </p:spPr>
      </p:pic>
      <p:pic>
        <p:nvPicPr>
          <p:cNvPr id="3" name="Picture 2"/>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rot="21342778">
            <a:off x="7269099" y="3862758"/>
            <a:ext cx="3562522" cy="2542953"/>
          </a:xfrm>
          <a:prstGeom prst="roundRect">
            <a:avLst/>
          </a:prstGeom>
          <a:ln w="38100">
            <a:solidFill>
              <a:srgbClr val="FFD966"/>
            </a:solidFill>
          </a:ln>
        </p:spPr>
      </p:pic>
    </p:spTree>
    <p:extLst>
      <p:ext uri="{BB962C8B-B14F-4D97-AF65-F5344CB8AC3E}">
        <p14:creationId xmlns:p14="http://schemas.microsoft.com/office/powerpoint/2010/main" val="12118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70BE0-8B72-7A42-889A-1034EAE090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37366"/>
            <a:ext cx="12193059" cy="2858376"/>
          </a:xfrm>
          <a:prstGeom prst="rect">
            <a:avLst/>
          </a:prstGeom>
        </p:spPr>
      </p:pic>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19240" y="351999"/>
            <a:ext cx="6510260" cy="6250931"/>
          </a:xfrm>
          <a:prstGeom prst="rect">
            <a:avLst/>
          </a:prstGeom>
        </p:spPr>
      </p:pic>
      <p:sp>
        <p:nvSpPr>
          <p:cNvPr id="6" name="Rectangle 5"/>
          <p:cNvSpPr/>
          <p:nvPr/>
        </p:nvSpPr>
        <p:spPr>
          <a:xfrm>
            <a:off x="1109340" y="1106863"/>
            <a:ext cx="5462564" cy="4962897"/>
          </a:xfrm>
          <a:prstGeom prst="rect">
            <a:avLst/>
          </a:prstGeom>
        </p:spPr>
        <p:txBody>
          <a:bodyPr wrap="square">
            <a:spAutoFit/>
          </a:bodyPr>
          <a:lstStyle/>
          <a:p>
            <a:pPr lvl="0" algn="ctr"/>
            <a:r>
              <a:rPr lang="en-GB" sz="1500" dirty="0" smtClean="0">
                <a:solidFill>
                  <a:srgbClr val="4E6A84"/>
                </a:solidFill>
                <a:latin typeface="Fredoka One" panose="020B0604020202020204" charset="0"/>
              </a:rPr>
              <a:t>1. What </a:t>
            </a:r>
            <a:r>
              <a:rPr lang="en-GB" sz="1500" dirty="0">
                <a:solidFill>
                  <a:srgbClr val="4E6A84"/>
                </a:solidFill>
                <a:latin typeface="Fredoka One" panose="020B0604020202020204" charset="0"/>
              </a:rPr>
              <a:t>are </a:t>
            </a:r>
            <a:r>
              <a:rPr lang="en-GB" sz="1500" dirty="0" smtClean="0">
                <a:solidFill>
                  <a:srgbClr val="4E6A84"/>
                </a:solidFill>
                <a:latin typeface="Fredoka One" panose="020B0604020202020204" charset="0"/>
              </a:rPr>
              <a:t>the Ladies </a:t>
            </a:r>
            <a:r>
              <a:rPr lang="en-GB" sz="1500" dirty="0">
                <a:solidFill>
                  <a:srgbClr val="4E6A84"/>
                </a:solidFill>
                <a:latin typeface="Fredoka One" panose="020B0604020202020204" charset="0"/>
              </a:rPr>
              <a:t>going to </a:t>
            </a:r>
            <a:endParaRPr lang="en-GB" sz="1500" dirty="0" smtClean="0">
              <a:solidFill>
                <a:srgbClr val="4E6A84"/>
              </a:solidFill>
              <a:latin typeface="Fredoka One" panose="020B0604020202020204" charset="0"/>
            </a:endParaRPr>
          </a:p>
          <a:p>
            <a:pPr lvl="0" algn="ctr"/>
            <a:r>
              <a:rPr lang="en-GB" sz="1500" dirty="0" smtClean="0">
                <a:solidFill>
                  <a:srgbClr val="4E6A84"/>
                </a:solidFill>
                <a:latin typeface="Fredoka One" panose="020B0604020202020204" charset="0"/>
              </a:rPr>
              <a:t>show and tell us about in this short film? </a:t>
            </a:r>
          </a:p>
          <a:p>
            <a:pPr lvl="0" algn="ctr"/>
            <a:endParaRPr lang="en-GB" sz="1000" dirty="0">
              <a:solidFill>
                <a:srgbClr val="D78643"/>
              </a:solidFill>
              <a:latin typeface="Fredoka One" panose="020B0604020202020204" charset="0"/>
            </a:endParaRPr>
          </a:p>
          <a:p>
            <a:pPr lvl="0" algn="ctr"/>
            <a:r>
              <a:rPr lang="en-GB" sz="1500" dirty="0" smtClean="0">
                <a:solidFill>
                  <a:srgbClr val="D78643"/>
                </a:solidFill>
                <a:latin typeface="Fredoka One" panose="020B0604020202020204" charset="0"/>
              </a:rPr>
              <a:t>2. What </a:t>
            </a:r>
            <a:r>
              <a:rPr lang="en-GB" sz="1500" dirty="0">
                <a:solidFill>
                  <a:srgbClr val="D78643"/>
                </a:solidFill>
                <a:latin typeface="Fredoka One" panose="020B0604020202020204" charset="0"/>
              </a:rPr>
              <a:t>animals do they have</a:t>
            </a:r>
            <a:r>
              <a:rPr lang="en-GB" sz="1500" dirty="0" smtClean="0">
                <a:solidFill>
                  <a:srgbClr val="D78643"/>
                </a:solidFill>
                <a:latin typeface="Fredoka One" panose="020B0604020202020204" charset="0"/>
              </a:rPr>
              <a:t>?</a:t>
            </a:r>
          </a:p>
          <a:p>
            <a:pPr lvl="0" algn="ctr"/>
            <a:endParaRPr lang="en-GB" sz="1000" dirty="0">
              <a:solidFill>
                <a:srgbClr val="4E6A84"/>
              </a:solidFill>
              <a:latin typeface="Fredoka One" panose="020B0604020202020204" charset="0"/>
            </a:endParaRPr>
          </a:p>
          <a:p>
            <a:pPr lvl="0" algn="ctr"/>
            <a:r>
              <a:rPr lang="en-GB" sz="1500" dirty="0" smtClean="0">
                <a:solidFill>
                  <a:srgbClr val="4E6A84"/>
                </a:solidFill>
                <a:latin typeface="Fredoka One" panose="020B0604020202020204" charset="0"/>
              </a:rPr>
              <a:t>3. Who </a:t>
            </a:r>
            <a:r>
              <a:rPr lang="en-GB" sz="1500" dirty="0">
                <a:solidFill>
                  <a:srgbClr val="4E6A84"/>
                </a:solidFill>
                <a:latin typeface="Fredoka One" panose="020B0604020202020204" charset="0"/>
              </a:rPr>
              <a:t>plans the planting scheme of the garden</a:t>
            </a:r>
            <a:r>
              <a:rPr lang="en-GB" sz="1500" dirty="0" smtClean="0">
                <a:solidFill>
                  <a:srgbClr val="4E6A84"/>
                </a:solidFill>
                <a:latin typeface="Fredoka One" panose="020B0604020202020204" charset="0"/>
              </a:rPr>
              <a:t>?</a:t>
            </a:r>
          </a:p>
          <a:p>
            <a:pPr lvl="0" algn="ctr"/>
            <a:endParaRPr lang="en-GB" sz="1000" dirty="0">
              <a:solidFill>
                <a:srgbClr val="4E6A84"/>
              </a:solidFill>
              <a:latin typeface="Fredoka One" panose="020B0604020202020204" charset="0"/>
            </a:endParaRPr>
          </a:p>
          <a:p>
            <a:pPr lvl="0" algn="ctr"/>
            <a:r>
              <a:rPr lang="en-GB" sz="1500" dirty="0" smtClean="0">
                <a:solidFill>
                  <a:srgbClr val="D78643"/>
                </a:solidFill>
                <a:latin typeface="Fredoka One" panose="020B0604020202020204" charset="0"/>
              </a:rPr>
              <a:t>4. What do </a:t>
            </a:r>
            <a:r>
              <a:rPr lang="en-GB" sz="1500" dirty="0">
                <a:solidFill>
                  <a:srgbClr val="D78643"/>
                </a:solidFill>
                <a:latin typeface="Fredoka One" panose="020B0604020202020204" charset="0"/>
              </a:rPr>
              <a:t>they grow? </a:t>
            </a:r>
            <a:endParaRPr lang="en-GB" sz="1500" dirty="0" smtClean="0">
              <a:solidFill>
                <a:srgbClr val="D78643"/>
              </a:solidFill>
              <a:latin typeface="Fredoka One" panose="020B0604020202020204" charset="0"/>
            </a:endParaRPr>
          </a:p>
          <a:p>
            <a:pPr lvl="0" algn="ctr"/>
            <a:endParaRPr lang="en-GB" sz="1050" dirty="0">
              <a:solidFill>
                <a:srgbClr val="4E6A84"/>
              </a:solidFill>
              <a:latin typeface="Fredoka One" panose="020B0604020202020204" charset="0"/>
            </a:endParaRPr>
          </a:p>
          <a:p>
            <a:pPr lvl="0" algn="ctr"/>
            <a:r>
              <a:rPr lang="en-GB" sz="1500" dirty="0" smtClean="0">
                <a:solidFill>
                  <a:srgbClr val="4E6A84"/>
                </a:solidFill>
                <a:latin typeface="Fredoka One" panose="020B0604020202020204" charset="0"/>
              </a:rPr>
              <a:t>5. How </a:t>
            </a:r>
            <a:r>
              <a:rPr lang="en-GB" sz="1500" dirty="0">
                <a:solidFill>
                  <a:srgbClr val="4E6A84"/>
                </a:solidFill>
                <a:latin typeface="Fredoka One" panose="020B0604020202020204" charset="0"/>
              </a:rPr>
              <a:t>many varieties of rose do they grow? </a:t>
            </a:r>
            <a:endParaRPr lang="en-GB" sz="1500" dirty="0" smtClean="0">
              <a:solidFill>
                <a:srgbClr val="4E6A84"/>
              </a:solidFill>
              <a:latin typeface="Fredoka One" panose="020B0604020202020204" charset="0"/>
            </a:endParaRPr>
          </a:p>
          <a:p>
            <a:pPr lvl="0" algn="ctr"/>
            <a:endParaRPr lang="en-GB" sz="1050" dirty="0">
              <a:solidFill>
                <a:srgbClr val="4E6A84"/>
              </a:solidFill>
              <a:latin typeface="Fredoka One" panose="020B0604020202020204" charset="0"/>
            </a:endParaRPr>
          </a:p>
          <a:p>
            <a:pPr lvl="0" algn="ctr"/>
            <a:r>
              <a:rPr lang="en-GB" sz="1500" dirty="0" smtClean="0">
                <a:solidFill>
                  <a:srgbClr val="D78643"/>
                </a:solidFill>
                <a:latin typeface="Fredoka One" panose="020B0604020202020204" charset="0"/>
              </a:rPr>
              <a:t>6. In the </a:t>
            </a:r>
            <a:r>
              <a:rPr lang="en-GB" sz="1500" dirty="0">
                <a:solidFill>
                  <a:srgbClr val="D78643"/>
                </a:solidFill>
                <a:latin typeface="Fredoka One" panose="020B0604020202020204" charset="0"/>
              </a:rPr>
              <a:t>rustic dairy what does the machine make?</a:t>
            </a:r>
          </a:p>
          <a:p>
            <a:pPr lvl="0" algn="ctr"/>
            <a:endParaRPr lang="en-GB" sz="1050" dirty="0" smtClean="0">
              <a:solidFill>
                <a:srgbClr val="4E6A84"/>
              </a:solidFill>
              <a:latin typeface="Fredoka One" panose="020B0604020202020204" charset="0"/>
            </a:endParaRPr>
          </a:p>
          <a:p>
            <a:pPr lvl="0" algn="ctr"/>
            <a:r>
              <a:rPr lang="en-GB" sz="1500" dirty="0" smtClean="0">
                <a:solidFill>
                  <a:srgbClr val="4E6A84"/>
                </a:solidFill>
                <a:latin typeface="Fredoka One" panose="020B0604020202020204" charset="0"/>
              </a:rPr>
              <a:t>7. What </a:t>
            </a:r>
            <a:r>
              <a:rPr lang="en-GB" sz="1500" dirty="0">
                <a:solidFill>
                  <a:srgbClr val="4E6A84"/>
                </a:solidFill>
                <a:latin typeface="Fredoka One" panose="020B0604020202020204" charset="0"/>
              </a:rPr>
              <a:t>present did their friend send </a:t>
            </a:r>
            <a:endParaRPr lang="en-GB" sz="1500" dirty="0" smtClean="0">
              <a:solidFill>
                <a:srgbClr val="4E6A84"/>
              </a:solidFill>
              <a:latin typeface="Fredoka One" panose="020B0604020202020204" charset="0"/>
            </a:endParaRPr>
          </a:p>
          <a:p>
            <a:pPr lvl="0" algn="ctr"/>
            <a:r>
              <a:rPr lang="en-GB" sz="1500" dirty="0" smtClean="0">
                <a:solidFill>
                  <a:srgbClr val="4E6A84"/>
                </a:solidFill>
                <a:latin typeface="Fredoka One" panose="020B0604020202020204" charset="0"/>
              </a:rPr>
              <a:t>them </a:t>
            </a:r>
            <a:r>
              <a:rPr lang="en-GB" sz="1500" dirty="0">
                <a:solidFill>
                  <a:srgbClr val="4E6A84"/>
                </a:solidFill>
                <a:latin typeface="Fredoka One" panose="020B0604020202020204" charset="0"/>
              </a:rPr>
              <a:t>with a poem attached? </a:t>
            </a:r>
            <a:endParaRPr lang="en-GB" sz="1500" dirty="0" smtClean="0">
              <a:solidFill>
                <a:srgbClr val="4E6A84"/>
              </a:solidFill>
              <a:latin typeface="Fredoka One" panose="020B0604020202020204" charset="0"/>
            </a:endParaRPr>
          </a:p>
          <a:p>
            <a:pPr lvl="0" algn="ctr"/>
            <a:endParaRPr lang="en-GB" sz="1000" dirty="0">
              <a:solidFill>
                <a:srgbClr val="4E6A84"/>
              </a:solidFill>
              <a:latin typeface="Fredoka One" panose="020B0604020202020204" charset="0"/>
            </a:endParaRPr>
          </a:p>
          <a:p>
            <a:pPr lvl="0" algn="ctr"/>
            <a:r>
              <a:rPr lang="en-GB" sz="1500" dirty="0" smtClean="0">
                <a:solidFill>
                  <a:srgbClr val="D78643"/>
                </a:solidFill>
                <a:latin typeface="Fredoka One" panose="020B0604020202020204" charset="0"/>
              </a:rPr>
              <a:t>8. In </a:t>
            </a:r>
            <a:r>
              <a:rPr lang="en-GB" sz="1500" dirty="0">
                <a:solidFill>
                  <a:srgbClr val="D78643"/>
                </a:solidFill>
                <a:latin typeface="Fredoka One" panose="020B0604020202020204" charset="0"/>
              </a:rPr>
              <a:t>the Dell there is a rustic urn, where did </a:t>
            </a:r>
            <a:endParaRPr lang="en-GB" sz="1500" dirty="0" smtClean="0">
              <a:solidFill>
                <a:srgbClr val="D78643"/>
              </a:solidFill>
              <a:latin typeface="Fredoka One" panose="020B0604020202020204" charset="0"/>
            </a:endParaRPr>
          </a:p>
          <a:p>
            <a:pPr lvl="0" algn="ctr"/>
            <a:r>
              <a:rPr lang="en-GB" sz="1500" dirty="0" smtClean="0">
                <a:solidFill>
                  <a:srgbClr val="D78643"/>
                </a:solidFill>
                <a:latin typeface="Fredoka One" panose="020B0604020202020204" charset="0"/>
              </a:rPr>
              <a:t>they ‘borrow’ </a:t>
            </a:r>
            <a:r>
              <a:rPr lang="en-GB" sz="1500" dirty="0">
                <a:solidFill>
                  <a:srgbClr val="D78643"/>
                </a:solidFill>
                <a:latin typeface="Fredoka One" panose="020B0604020202020204" charset="0"/>
              </a:rPr>
              <a:t>it from</a:t>
            </a:r>
            <a:r>
              <a:rPr lang="en-GB" sz="1500" dirty="0" smtClean="0">
                <a:solidFill>
                  <a:srgbClr val="D78643"/>
                </a:solidFill>
                <a:latin typeface="Fredoka One" panose="020B0604020202020204" charset="0"/>
              </a:rPr>
              <a:t>?</a:t>
            </a:r>
          </a:p>
          <a:p>
            <a:pPr lvl="0" algn="ctr"/>
            <a:endParaRPr lang="en-GB" sz="1000" dirty="0">
              <a:solidFill>
                <a:srgbClr val="4E6A84"/>
              </a:solidFill>
              <a:latin typeface="Fredoka One" panose="020B0604020202020204" charset="0"/>
            </a:endParaRPr>
          </a:p>
          <a:p>
            <a:pPr lvl="0" algn="ctr"/>
            <a:r>
              <a:rPr lang="en-GB" sz="1500" dirty="0" smtClean="0">
                <a:solidFill>
                  <a:srgbClr val="4E6A84"/>
                </a:solidFill>
                <a:latin typeface="Fredoka One" panose="020B0604020202020204" charset="0"/>
              </a:rPr>
              <a:t>9. What </a:t>
            </a:r>
            <a:r>
              <a:rPr lang="en-GB" sz="1500" dirty="0">
                <a:solidFill>
                  <a:srgbClr val="4E6A84"/>
                </a:solidFill>
                <a:latin typeface="Fredoka One" panose="020B0604020202020204" charset="0"/>
              </a:rPr>
              <a:t>makes the </a:t>
            </a:r>
            <a:r>
              <a:rPr lang="en-GB" sz="1500" dirty="0" err="1">
                <a:solidFill>
                  <a:srgbClr val="4E6A84"/>
                </a:solidFill>
                <a:latin typeface="Fredoka One" panose="020B0604020202020204" charset="0"/>
              </a:rPr>
              <a:t>C</a:t>
            </a:r>
            <a:r>
              <a:rPr lang="en-GB" sz="1500" dirty="0" err="1" smtClean="0">
                <a:solidFill>
                  <a:srgbClr val="4E6A84"/>
                </a:solidFill>
                <a:latin typeface="Fredoka One" panose="020B0604020202020204" charset="0"/>
              </a:rPr>
              <a:t>yflymen</a:t>
            </a:r>
            <a:r>
              <a:rPr lang="en-GB" sz="1500" dirty="0" smtClean="0">
                <a:solidFill>
                  <a:srgbClr val="4E6A84"/>
                </a:solidFill>
                <a:latin typeface="Fredoka One" panose="020B0604020202020204" charset="0"/>
              </a:rPr>
              <a:t> </a:t>
            </a:r>
            <a:r>
              <a:rPr lang="en-GB" sz="1500" dirty="0">
                <a:solidFill>
                  <a:srgbClr val="4E6A84"/>
                </a:solidFill>
                <a:latin typeface="Fredoka One" panose="020B0604020202020204" charset="0"/>
              </a:rPr>
              <a:t>brook </a:t>
            </a:r>
            <a:endParaRPr lang="en-GB" sz="1500" dirty="0" smtClean="0">
              <a:solidFill>
                <a:srgbClr val="4E6A84"/>
              </a:solidFill>
              <a:latin typeface="Fredoka One" panose="020B0604020202020204" charset="0"/>
            </a:endParaRPr>
          </a:p>
          <a:p>
            <a:pPr lvl="0" algn="ctr"/>
            <a:r>
              <a:rPr lang="en-GB" sz="1500" dirty="0" smtClean="0">
                <a:solidFill>
                  <a:srgbClr val="4E6A84"/>
                </a:solidFill>
                <a:latin typeface="Fredoka One" panose="020B0604020202020204" charset="0"/>
              </a:rPr>
              <a:t>more </a:t>
            </a:r>
            <a:r>
              <a:rPr lang="en-GB" sz="1500" dirty="0">
                <a:solidFill>
                  <a:srgbClr val="4E6A84"/>
                </a:solidFill>
                <a:latin typeface="Fredoka One" panose="020B0604020202020204" charset="0"/>
              </a:rPr>
              <a:t>picturesque? </a:t>
            </a:r>
            <a:endParaRPr lang="en-GB" sz="1500" dirty="0" smtClean="0">
              <a:solidFill>
                <a:srgbClr val="4E6A84"/>
              </a:solidFill>
              <a:latin typeface="Fredoka One" panose="020B0604020202020204" charset="0"/>
            </a:endParaRPr>
          </a:p>
          <a:p>
            <a:pPr lvl="0" algn="ctr"/>
            <a:endParaRPr lang="en-GB" sz="1000" dirty="0">
              <a:solidFill>
                <a:srgbClr val="D78643"/>
              </a:solidFill>
              <a:latin typeface="Fredoka One" panose="020B0604020202020204" charset="0"/>
            </a:endParaRPr>
          </a:p>
          <a:p>
            <a:pPr lvl="0" algn="ctr"/>
            <a:r>
              <a:rPr lang="en-GB" sz="1500" dirty="0" smtClean="0">
                <a:solidFill>
                  <a:srgbClr val="D78643"/>
                </a:solidFill>
                <a:latin typeface="Fredoka One" panose="020B0604020202020204" charset="0"/>
              </a:rPr>
              <a:t>10. What </a:t>
            </a:r>
            <a:r>
              <a:rPr lang="en-GB" sz="1500" dirty="0">
                <a:solidFill>
                  <a:srgbClr val="D78643"/>
                </a:solidFill>
                <a:latin typeface="Fredoka One" panose="020B0604020202020204" charset="0"/>
              </a:rPr>
              <a:t>other picturesque </a:t>
            </a:r>
            <a:r>
              <a:rPr lang="en-GB" sz="1500" dirty="0" smtClean="0">
                <a:solidFill>
                  <a:srgbClr val="D78643"/>
                </a:solidFill>
                <a:latin typeface="Fredoka One" panose="020B0604020202020204" charset="0"/>
              </a:rPr>
              <a:t>features </a:t>
            </a:r>
            <a:r>
              <a:rPr lang="en-GB" sz="1500" dirty="0">
                <a:solidFill>
                  <a:srgbClr val="D78643"/>
                </a:solidFill>
                <a:latin typeface="Fredoka One" panose="020B0604020202020204" charset="0"/>
              </a:rPr>
              <a:t>did </a:t>
            </a:r>
            <a:endParaRPr lang="en-GB" sz="1500" dirty="0" smtClean="0">
              <a:solidFill>
                <a:srgbClr val="D78643"/>
              </a:solidFill>
              <a:latin typeface="Fredoka One" panose="020B0604020202020204" charset="0"/>
            </a:endParaRPr>
          </a:p>
          <a:p>
            <a:pPr lvl="0" algn="ctr"/>
            <a:r>
              <a:rPr lang="en-GB" sz="1500" dirty="0" smtClean="0">
                <a:solidFill>
                  <a:srgbClr val="D78643"/>
                </a:solidFill>
                <a:latin typeface="Fredoka One" panose="020B0604020202020204" charset="0"/>
              </a:rPr>
              <a:t>you </a:t>
            </a:r>
            <a:r>
              <a:rPr lang="en-GB" sz="1500" dirty="0">
                <a:solidFill>
                  <a:srgbClr val="D78643"/>
                </a:solidFill>
                <a:latin typeface="Fredoka One" panose="020B0604020202020204" charset="0"/>
              </a:rPr>
              <a:t>notice on their tour?</a:t>
            </a:r>
          </a:p>
        </p:txBody>
      </p:sp>
      <p:pic>
        <p:nvPicPr>
          <p:cNvPr id="21" name="Picture 20"/>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7390" b="89917" l="0" r="97510">
                        <a14:foregroundMark x1="56130" y1="85704" x2="45977" y2="85773"/>
                        <a14:backgroundMark x1="53448" y1="83633" x2="53448" y2="83633"/>
                      </a14:backgroundRemoval>
                    </a14:imgEffect>
                  </a14:imgLayer>
                </a14:imgProps>
              </a:ext>
              <a:ext uri="{28A0092B-C50C-407E-A947-70E740481C1C}">
                <a14:useLocalDpi xmlns:a14="http://schemas.microsoft.com/office/drawing/2010/main"/>
              </a:ext>
            </a:extLst>
          </a:blip>
          <a:srcRect r="-4780"/>
          <a:stretch/>
        </p:blipFill>
        <p:spPr>
          <a:xfrm>
            <a:off x="9044106" y="-587800"/>
            <a:ext cx="3337930" cy="8829717"/>
          </a:xfrm>
          <a:prstGeom prst="rect">
            <a:avLst/>
          </a:prstGeom>
        </p:spPr>
      </p:pic>
      <p:pic>
        <p:nvPicPr>
          <p:cNvPr id="23" name="Picture 22"/>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7431" b="90417" l="18978" r="100000">
                        <a14:foregroundMark x1="56204" y1="19653" x2="64781" y2="85069"/>
                        <a14:foregroundMark x1="39781" y1="85903" x2="45255" y2="82083"/>
                        <a14:backgroundMark x1="38321" y1="47014" x2="38321" y2="47014"/>
                      </a14:backgroundRemoval>
                    </a14:imgEffect>
                  </a14:imgLayer>
                </a14:imgProps>
              </a:ext>
              <a:ext uri="{28A0092B-C50C-407E-A947-70E740481C1C}">
                <a14:useLocalDpi xmlns:a14="http://schemas.microsoft.com/office/drawing/2010/main"/>
              </a:ext>
            </a:extLst>
          </a:blip>
          <a:srcRect t="-578"/>
          <a:stretch/>
        </p:blipFill>
        <p:spPr>
          <a:xfrm>
            <a:off x="6148131" y="-817708"/>
            <a:ext cx="3337930" cy="8829717"/>
          </a:xfrm>
          <a:prstGeom prst="rect">
            <a:avLst/>
          </a:prstGeom>
        </p:spPr>
      </p:pic>
    </p:spTree>
    <p:extLst>
      <p:ext uri="{BB962C8B-B14F-4D97-AF65-F5344CB8AC3E}">
        <p14:creationId xmlns:p14="http://schemas.microsoft.com/office/powerpoint/2010/main" val="419983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1247" y="462527"/>
            <a:ext cx="10111099" cy="585545"/>
          </a:xfrm>
          <a:prstGeom prst="rect">
            <a:avLst/>
          </a:prstGeom>
        </p:spPr>
        <p:txBody>
          <a:bodyPr wrap="square">
            <a:spAutoFit/>
          </a:bodyPr>
          <a:lstStyle/>
          <a:p>
            <a:pPr>
              <a:lnSpc>
                <a:spcPct val="107000"/>
              </a:lnSpc>
              <a:spcAft>
                <a:spcPts val="800"/>
              </a:spcAft>
            </a:pPr>
            <a:r>
              <a:rPr lang="en-GB" sz="3200" dirty="0" smtClean="0">
                <a:solidFill>
                  <a:srgbClr val="D78643"/>
                </a:solidFill>
                <a:latin typeface="Fredoka One" panose="02000000000000000000" pitchFamily="2" charset="77"/>
              </a:rPr>
              <a:t>Teacher Notes – </a:t>
            </a:r>
            <a:r>
              <a:rPr lang="en-GB" sz="3200" dirty="0" smtClean="0">
                <a:solidFill>
                  <a:srgbClr val="4E6A84"/>
                </a:solidFill>
                <a:latin typeface="Fredoka One" panose="02000000000000000000" pitchFamily="2" charset="77"/>
              </a:rPr>
              <a:t>Champions of the Picturesque</a:t>
            </a:r>
            <a:endParaRPr lang="en-US" sz="3200" dirty="0" smtClean="0">
              <a:solidFill>
                <a:srgbClr val="D78643"/>
              </a:solidFill>
              <a:latin typeface="Quicksand" panose="020B0604020202020204" charset="0"/>
              <a:cs typeface="Arial"/>
            </a:endParaRPr>
          </a:p>
        </p:txBody>
      </p:sp>
      <p:sp>
        <p:nvSpPr>
          <p:cNvPr id="18" name="Rectangle 17"/>
          <p:cNvSpPr/>
          <p:nvPr/>
        </p:nvSpPr>
        <p:spPr>
          <a:xfrm>
            <a:off x="7243666" y="1681272"/>
            <a:ext cx="4326034" cy="3877985"/>
          </a:xfrm>
          <a:prstGeom prst="rect">
            <a:avLst/>
          </a:prstGeom>
        </p:spPr>
        <p:txBody>
          <a:bodyPr wrap="square">
            <a:spAutoFit/>
          </a:bodyPr>
          <a:lstStyle/>
          <a:p>
            <a:r>
              <a:rPr lang="en-GB" sz="1600" dirty="0">
                <a:solidFill>
                  <a:srgbClr val="4E6A84"/>
                </a:solidFill>
                <a:latin typeface="Fredoka One" panose="020B0604020202020204" charset="0"/>
              </a:rPr>
              <a:t>A</a:t>
            </a:r>
            <a:r>
              <a:rPr lang="en-GB" sz="1600" dirty="0" smtClean="0">
                <a:solidFill>
                  <a:srgbClr val="4E6A84"/>
                </a:solidFill>
                <a:latin typeface="Fredoka One" panose="020B0604020202020204" charset="0"/>
              </a:rPr>
              <a:t>nswers to the Champions of the </a:t>
            </a:r>
          </a:p>
          <a:p>
            <a:r>
              <a:rPr lang="en-GB" sz="1600" dirty="0" smtClean="0">
                <a:solidFill>
                  <a:srgbClr val="4E6A84"/>
                </a:solidFill>
                <a:latin typeface="Fredoka One" panose="020B0604020202020204" charset="0"/>
              </a:rPr>
              <a:t>Picturesque task:</a:t>
            </a:r>
          </a:p>
          <a:p>
            <a:endParaRPr lang="en-GB" sz="1600" dirty="0">
              <a:solidFill>
                <a:srgbClr val="4E6A84"/>
              </a:solidFill>
              <a:latin typeface="Quicksand" panose="020B0604020202020204" charset="0"/>
            </a:endParaRPr>
          </a:p>
          <a:p>
            <a:pPr marL="342900" lvl="0" indent="-342900">
              <a:buFont typeface="+mj-lt"/>
              <a:buAutoNum type="arabicPeriod"/>
            </a:pPr>
            <a:r>
              <a:rPr lang="en-GB" sz="1400" dirty="0">
                <a:solidFill>
                  <a:srgbClr val="4E6A84"/>
                </a:solidFill>
                <a:latin typeface="Quicksand" panose="020B0604020202020204" charset="0"/>
              </a:rPr>
              <a:t>Home circuit, ornamental farm, grounds and </a:t>
            </a:r>
            <a:r>
              <a:rPr lang="en-GB" sz="1400" dirty="0" smtClean="0">
                <a:solidFill>
                  <a:srgbClr val="4E6A84"/>
                </a:solidFill>
                <a:latin typeface="Quicksand" panose="020B0604020202020204" charset="0"/>
              </a:rPr>
              <a:t>gardens</a:t>
            </a:r>
          </a:p>
          <a:p>
            <a:pPr marL="342900" lvl="0" indent="-342900">
              <a:buFont typeface="+mj-lt"/>
              <a:buAutoNum type="arabicPeriod"/>
            </a:pPr>
            <a:r>
              <a:rPr lang="en-GB" sz="1400" dirty="0">
                <a:solidFill>
                  <a:srgbClr val="4E6A84"/>
                </a:solidFill>
                <a:latin typeface="Quicksand" panose="020B0604020202020204" charset="0"/>
              </a:rPr>
              <a:t>Hens, cows, dogs</a:t>
            </a:r>
          </a:p>
          <a:p>
            <a:pPr marL="342900" lvl="0" indent="-342900">
              <a:buFont typeface="+mj-lt"/>
              <a:buAutoNum type="arabicPeriod"/>
            </a:pPr>
            <a:r>
              <a:rPr lang="en-GB" sz="1400" dirty="0" smtClean="0">
                <a:solidFill>
                  <a:srgbClr val="4E6A84"/>
                </a:solidFill>
                <a:latin typeface="Quicksand" panose="020B0604020202020204" charset="0"/>
              </a:rPr>
              <a:t>Sarah </a:t>
            </a:r>
            <a:r>
              <a:rPr lang="en-GB" sz="1400" dirty="0" err="1">
                <a:solidFill>
                  <a:srgbClr val="4E6A84"/>
                </a:solidFill>
                <a:latin typeface="Quicksand" panose="020B0604020202020204" charset="0"/>
              </a:rPr>
              <a:t>Ponsonby</a:t>
            </a:r>
            <a:endParaRPr lang="en-GB" sz="1400" dirty="0">
              <a:solidFill>
                <a:srgbClr val="4E6A84"/>
              </a:solidFill>
              <a:latin typeface="Quicksand" panose="020B0604020202020204" charset="0"/>
            </a:endParaRPr>
          </a:p>
          <a:p>
            <a:pPr marL="342900" lvl="0" indent="-342900">
              <a:buFont typeface="+mj-lt"/>
              <a:buAutoNum type="arabicPeriod"/>
            </a:pPr>
            <a:r>
              <a:rPr lang="en-GB" sz="1400" dirty="0" smtClean="0">
                <a:solidFill>
                  <a:srgbClr val="4E6A84"/>
                </a:solidFill>
                <a:latin typeface="Quicksand" panose="020B0604020202020204" charset="0"/>
              </a:rPr>
              <a:t>Asparagus</a:t>
            </a:r>
            <a:r>
              <a:rPr lang="en-GB" sz="1400" dirty="0">
                <a:solidFill>
                  <a:srgbClr val="4E6A84"/>
                </a:solidFill>
                <a:latin typeface="Quicksand" panose="020B0604020202020204" charset="0"/>
              </a:rPr>
              <a:t>, cucumber, vines (grapes), gooseberries, potatoes</a:t>
            </a:r>
          </a:p>
          <a:p>
            <a:pPr marL="342900" lvl="0" indent="-342900">
              <a:buFont typeface="+mj-lt"/>
              <a:buAutoNum type="arabicPeriod"/>
            </a:pPr>
            <a:r>
              <a:rPr lang="en-GB" sz="1400" dirty="0">
                <a:solidFill>
                  <a:srgbClr val="4E6A84"/>
                </a:solidFill>
                <a:latin typeface="Quicksand" panose="020B0604020202020204" charset="0"/>
              </a:rPr>
              <a:t>44</a:t>
            </a:r>
          </a:p>
          <a:p>
            <a:pPr marL="342900" lvl="0" indent="-342900">
              <a:buFont typeface="+mj-lt"/>
              <a:buAutoNum type="arabicPeriod"/>
            </a:pPr>
            <a:r>
              <a:rPr lang="en-GB" sz="1400" dirty="0">
                <a:solidFill>
                  <a:srgbClr val="4E6A84"/>
                </a:solidFill>
                <a:latin typeface="Quicksand" panose="020B0604020202020204" charset="0"/>
              </a:rPr>
              <a:t>Butter</a:t>
            </a:r>
          </a:p>
          <a:p>
            <a:pPr marL="342900" lvl="0" indent="-342900">
              <a:buFont typeface="+mj-lt"/>
              <a:buAutoNum type="arabicPeriod"/>
            </a:pPr>
            <a:r>
              <a:rPr lang="en-GB" sz="1400" dirty="0">
                <a:solidFill>
                  <a:srgbClr val="4E6A84"/>
                </a:solidFill>
                <a:latin typeface="Quicksand" panose="020B0604020202020204" charset="0"/>
              </a:rPr>
              <a:t>A cow – called Linda</a:t>
            </a:r>
          </a:p>
          <a:p>
            <a:pPr marL="342900" lvl="0" indent="-342900">
              <a:buFont typeface="+mj-lt"/>
              <a:buAutoNum type="arabicPeriod"/>
            </a:pPr>
            <a:r>
              <a:rPr lang="en-GB" sz="1400" dirty="0">
                <a:solidFill>
                  <a:srgbClr val="4E6A84"/>
                </a:solidFill>
                <a:latin typeface="Quicksand" panose="020B0604020202020204" charset="0"/>
              </a:rPr>
              <a:t>Valle </a:t>
            </a:r>
            <a:r>
              <a:rPr lang="en-GB" sz="1400" dirty="0" err="1">
                <a:solidFill>
                  <a:srgbClr val="4E6A84"/>
                </a:solidFill>
                <a:latin typeface="Quicksand" panose="020B0604020202020204" charset="0"/>
              </a:rPr>
              <a:t>Crucis</a:t>
            </a:r>
            <a:r>
              <a:rPr lang="en-GB" sz="1400" dirty="0">
                <a:solidFill>
                  <a:srgbClr val="4E6A84"/>
                </a:solidFill>
                <a:latin typeface="Quicksand" panose="020B0604020202020204" charset="0"/>
              </a:rPr>
              <a:t> Abbey</a:t>
            </a:r>
          </a:p>
          <a:p>
            <a:pPr marL="342900" lvl="0" indent="-342900">
              <a:buFont typeface="+mj-lt"/>
              <a:buAutoNum type="arabicPeriod"/>
            </a:pPr>
            <a:r>
              <a:rPr lang="en-GB" sz="1400" dirty="0">
                <a:solidFill>
                  <a:srgbClr val="4E6A84"/>
                </a:solidFill>
                <a:latin typeface="Quicksand" panose="020B0604020202020204" charset="0"/>
              </a:rPr>
              <a:t>Tumbled rocks and frothing waters</a:t>
            </a:r>
          </a:p>
          <a:p>
            <a:pPr marL="342900" lvl="0" indent="-342900">
              <a:buFont typeface="+mj-lt"/>
              <a:buAutoNum type="arabicPeriod"/>
            </a:pPr>
            <a:r>
              <a:rPr lang="en-GB" sz="1400" dirty="0">
                <a:solidFill>
                  <a:srgbClr val="4E6A84"/>
                </a:solidFill>
                <a:latin typeface="Quicksand" panose="020B0604020202020204" charset="0"/>
              </a:rPr>
              <a:t>Bridges, winding paths, flowers (wild and planted), trees, views and vistas of the scenery, Dinas Bran </a:t>
            </a:r>
            <a:r>
              <a:rPr lang="en-GB" sz="1400" dirty="0" smtClean="0">
                <a:solidFill>
                  <a:srgbClr val="4E6A84"/>
                </a:solidFill>
                <a:latin typeface="Quicksand" panose="020B0604020202020204" charset="0"/>
              </a:rPr>
              <a:t>Castle.</a:t>
            </a:r>
            <a:endParaRPr lang="en-GB" sz="1600" dirty="0" smtClean="0">
              <a:solidFill>
                <a:srgbClr val="4E6A84"/>
              </a:solidFill>
              <a:latin typeface="Fredoka One" panose="020B0604020202020204" charset="0"/>
            </a:endParaRPr>
          </a:p>
        </p:txBody>
      </p:sp>
      <p:sp>
        <p:nvSpPr>
          <p:cNvPr id="19" name="Rectangle 18"/>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87125" y="1678916"/>
            <a:ext cx="5294576" cy="3939540"/>
          </a:xfrm>
          <a:prstGeom prst="rect">
            <a:avLst/>
          </a:prstGeom>
        </p:spPr>
        <p:txBody>
          <a:bodyPr wrap="square">
            <a:spAutoFit/>
          </a:bodyPr>
          <a:lstStyle/>
          <a:p>
            <a:r>
              <a:rPr lang="en-GB" sz="2400" dirty="0" smtClean="0">
                <a:solidFill>
                  <a:srgbClr val="4E6A84"/>
                </a:solidFill>
                <a:latin typeface="Fredoka One" panose="020B0604020202020204" charset="0"/>
              </a:rPr>
              <a:t>Plan a visit:</a:t>
            </a:r>
          </a:p>
          <a:p>
            <a:endParaRPr lang="en-GB" sz="800" dirty="0">
              <a:solidFill>
                <a:srgbClr val="4E6A84"/>
              </a:solidFill>
              <a:latin typeface="Fredoka One" panose="020B0604020202020204" charset="0"/>
            </a:endParaRPr>
          </a:p>
          <a:p>
            <a:r>
              <a:rPr lang="en-GB" dirty="0" smtClean="0">
                <a:solidFill>
                  <a:srgbClr val="4E6A84"/>
                </a:solidFill>
                <a:latin typeface="Quicksand" panose="020B0604020202020204" charset="0"/>
              </a:rPr>
              <a:t>You </a:t>
            </a:r>
            <a:r>
              <a:rPr lang="en-GB" dirty="0">
                <a:solidFill>
                  <a:srgbClr val="4E6A84"/>
                </a:solidFill>
                <a:latin typeface="Quicksand" panose="020B0604020202020204" charset="0"/>
              </a:rPr>
              <a:t>can plan a visit to Plas Newydd Historic House and gardens in Llangollen. There are options for self-guided visits or guided tours. Please see the </a:t>
            </a:r>
            <a:r>
              <a:rPr lang="en-GB" dirty="0">
                <a:solidFill>
                  <a:srgbClr val="D78643"/>
                </a:solidFill>
                <a:latin typeface="Fredoka One" panose="020B0604020202020204" charset="0"/>
              </a:rPr>
              <a:t>Visiting Plas Newydd </a:t>
            </a:r>
            <a:r>
              <a:rPr lang="en-GB" dirty="0">
                <a:solidFill>
                  <a:srgbClr val="4E6A84"/>
                </a:solidFill>
                <a:latin typeface="Quicksand" panose="020B0604020202020204" charset="0"/>
              </a:rPr>
              <a:t>activities for more information</a:t>
            </a:r>
            <a:r>
              <a:rPr lang="en-GB" dirty="0" smtClean="0">
                <a:solidFill>
                  <a:srgbClr val="4E6A84"/>
                </a:solidFill>
                <a:latin typeface="Quicksand" panose="020B0604020202020204" charset="0"/>
              </a:rPr>
              <a:t>.</a:t>
            </a:r>
          </a:p>
          <a:p>
            <a:endParaRPr lang="en-GB" sz="2000" dirty="0">
              <a:solidFill>
                <a:srgbClr val="4E6A84"/>
              </a:solidFill>
              <a:latin typeface="Quicksand" panose="020B0604020202020204" charset="0"/>
            </a:endParaRPr>
          </a:p>
          <a:p>
            <a:r>
              <a:rPr lang="en-GB" sz="2400" dirty="0" smtClean="0">
                <a:solidFill>
                  <a:srgbClr val="4E6A84"/>
                </a:solidFill>
                <a:latin typeface="Fredoka One" panose="020B0604020202020204" charset="0"/>
              </a:rPr>
              <a:t>Post visit </a:t>
            </a:r>
            <a:r>
              <a:rPr lang="en-GB" sz="2400" dirty="0">
                <a:solidFill>
                  <a:srgbClr val="4E6A84"/>
                </a:solidFill>
                <a:latin typeface="Fredoka One" panose="020B0604020202020204" charset="0"/>
              </a:rPr>
              <a:t>a</a:t>
            </a:r>
            <a:r>
              <a:rPr lang="en-GB" sz="2400" dirty="0" smtClean="0">
                <a:solidFill>
                  <a:srgbClr val="4E6A84"/>
                </a:solidFill>
                <a:latin typeface="Fredoka One" panose="020B0604020202020204" charset="0"/>
              </a:rPr>
              <a:t>ctivity:</a:t>
            </a:r>
          </a:p>
          <a:p>
            <a:endParaRPr lang="en-GB" sz="800" dirty="0" smtClean="0">
              <a:solidFill>
                <a:srgbClr val="4E6A84"/>
              </a:solidFill>
              <a:latin typeface="Fredoka One" panose="020B0604020202020204" charset="0"/>
            </a:endParaRPr>
          </a:p>
          <a:p>
            <a:r>
              <a:rPr lang="en-GB" dirty="0" smtClean="0">
                <a:solidFill>
                  <a:srgbClr val="4E6A84"/>
                </a:solidFill>
                <a:latin typeface="Quicksand" panose="020B0604020202020204" charset="0"/>
              </a:rPr>
              <a:t>Write </a:t>
            </a:r>
            <a:r>
              <a:rPr lang="en-GB" dirty="0">
                <a:solidFill>
                  <a:srgbClr val="4E6A84"/>
                </a:solidFill>
                <a:latin typeface="Quicksand" panose="020B0604020202020204" charset="0"/>
              </a:rPr>
              <a:t>a diary entry to record what happened on your </a:t>
            </a:r>
            <a:r>
              <a:rPr lang="en-GB" dirty="0" smtClean="0">
                <a:solidFill>
                  <a:srgbClr val="4E6A84"/>
                </a:solidFill>
                <a:latin typeface="Quicksand" panose="020B0604020202020204" charset="0"/>
              </a:rPr>
              <a:t>visit to Plas Newydd. </a:t>
            </a:r>
          </a:p>
          <a:p>
            <a:r>
              <a:rPr lang="en-GB" dirty="0" smtClean="0">
                <a:solidFill>
                  <a:srgbClr val="4E6A84"/>
                </a:solidFill>
                <a:latin typeface="Quicksand" panose="020B0604020202020204" charset="0"/>
              </a:rPr>
              <a:t>Use </a:t>
            </a:r>
            <a:r>
              <a:rPr lang="en-GB" dirty="0">
                <a:solidFill>
                  <a:srgbClr val="4E6A84"/>
                </a:solidFill>
                <a:latin typeface="Quicksand" panose="020B0604020202020204" charset="0"/>
              </a:rPr>
              <a:t>your senses to help record the day, what did you see, hear, smell, touch and taste? </a:t>
            </a:r>
          </a:p>
        </p:txBody>
      </p:sp>
      <p:cxnSp>
        <p:nvCxnSpPr>
          <p:cNvPr id="3" name="Straight Connector 2"/>
          <p:cNvCxnSpPr/>
          <p:nvPr/>
        </p:nvCxnSpPr>
        <p:spPr>
          <a:xfrm>
            <a:off x="6536483" y="1627132"/>
            <a:ext cx="38100" cy="3986268"/>
          </a:xfrm>
          <a:prstGeom prst="line">
            <a:avLst/>
          </a:prstGeom>
          <a:ln>
            <a:solidFill>
              <a:srgbClr val="4E6A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403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47851</TotalTime>
  <Words>1017</Words>
  <Application>Microsoft Office PowerPoint</Application>
  <PresentationFormat>Widescreen</PresentationFormat>
  <Paragraphs>141</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 Light</vt:lpstr>
      <vt:lpstr>Calibri</vt:lpstr>
      <vt:lpstr>Times New Roman</vt:lpstr>
      <vt:lpstr>Fredoka One</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BUCKINGHAM Matt</dc:creator>
  <cp:lastModifiedBy>Jillian Howe</cp:lastModifiedBy>
  <cp:revision>416</cp:revision>
  <dcterms:created xsi:type="dcterms:W3CDTF">2021-04-09T09:19:43Z</dcterms:created>
  <dcterms:modified xsi:type="dcterms:W3CDTF">2024-10-15T19:24:23Z</dcterms:modified>
</cp:coreProperties>
</file>