
<file path=[Content_Types].xml><?xml version="1.0" encoding="utf-8"?>
<Types xmlns="http://schemas.openxmlformats.org/package/2006/content-types">
  <Default Extension="png" ContentType="image/png"/>
  <Default Extension="svg" ContentType="image/svg+xml"/>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56_DF7A456A.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sldIdLst>
    <p:sldId id="257" r:id="rId2"/>
    <p:sldId id="282" r:id="rId3"/>
    <p:sldId id="346" r:id="rId4"/>
    <p:sldId id="330" r:id="rId5"/>
    <p:sldId id="344" r:id="rId6"/>
    <p:sldId id="345" r:id="rId7"/>
    <p:sldId id="306" r:id="rId8"/>
    <p:sldId id="337" r:id="rId9"/>
    <p:sldId id="338" r:id="rId10"/>
    <p:sldId id="343" r:id="rId11"/>
    <p:sldId id="340" r:id="rId12"/>
    <p:sldId id="341" r:id="rId13"/>
    <p:sldId id="342" r:id="rId14"/>
    <p:sldId id="347" r:id="rId15"/>
  </p:sldIdLst>
  <p:sldSz cx="12192000" cy="6858000"/>
  <p:notesSz cx="6808788" cy="9940925"/>
  <p:embeddedFontLst>
    <p:embeddedFont>
      <p:font typeface="Fredoka One" panose="020B0604020202020204" charset="0"/>
      <p:regular r:id="rId17"/>
    </p:embeddedFont>
    <p:embeddedFont>
      <p:font typeface="Quicksand" panose="020B0604020202020204" charset="0"/>
      <p:regular r:id="rId18"/>
    </p:embeddedFont>
    <p:embeddedFont>
      <p:font typeface="Calibri Light" panose="020F0302020204030204" pitchFamily="34" charset="0"/>
      <p:regular r:id="rId19"/>
      <p:italic r:id="rId20"/>
    </p:embeddedFont>
    <p:embeddedFont>
      <p:font typeface="Calibri" panose="020F050202020403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4637FF-B131-2817-A343-AAA6F338DEF8}" name="Ffion.M.Roberts" initials="F" userId="S::Ffion.M.Roberts@denbighshire.gov.uk::efe6837a-2969-40d7-98ef-db3f6c7c8b0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UCKINGHAM Matt" initials="BM" lastIdx="1" clrIdx="0">
    <p:extLst>
      <p:ext uri="{19B8F6BF-5375-455C-9EA6-DF929625EA0E}">
        <p15:presenceInfo xmlns:p15="http://schemas.microsoft.com/office/powerpoint/2012/main" userId="S::mjb5@staff.staffs.ac.uk::edfdff58-c6de-48a6-b910-0f55ebff5ba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78643"/>
    <a:srgbClr val="FFD966"/>
    <a:srgbClr val="4E6A84"/>
    <a:srgbClr val="9FB7DB"/>
    <a:srgbClr val="DD3B1C"/>
    <a:srgbClr val="7B53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929" autoAdjust="0"/>
    <p:restoredTop sz="96327"/>
  </p:normalViewPr>
  <p:slideViewPr>
    <p:cSldViewPr snapToGrid="0" snapToObjects="1">
      <p:cViewPr varScale="1">
        <p:scale>
          <a:sx n="59" d="100"/>
          <a:sy n="59" d="100"/>
        </p:scale>
        <p:origin x="64"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viewProps" Target="viewProps.xml"/><Relationship Id="rId30" Type="http://schemas.microsoft.com/office/2018/10/relationships/authors" Target="authors.xml"/></Relationships>
</file>

<file path=ppt/comments/modernComment_156_DF7A456A.xml><?xml version="1.0" encoding="utf-8"?>
<p188:cmLst xmlns:a="http://schemas.openxmlformats.org/drawingml/2006/main" xmlns:r="http://schemas.openxmlformats.org/officeDocument/2006/relationships" xmlns:p188="http://schemas.microsoft.com/office/powerpoint/2018/8/main">
  <p188:cm id="{15BC72FC-C50A-4C2C-A651-F5125BFC9DC5}" authorId="{704637FF-B131-2817-A343-AAA6F338DEF8}" created="2024-09-30T11:13:41.050">
    <pc:sldMkLst xmlns:pc="http://schemas.microsoft.com/office/powerpoint/2013/main/command">
      <pc:docMk/>
      <pc:sldMk cId="3749332330" sldId="342"/>
    </pc:sldMkLst>
    <p188:txBody>
      <a:bodyPr/>
      <a:lstStyle/>
      <a:p>
        <a:r>
          <a:rPr lang="en-GB"/>
          <a:t>Spelling of favourite 4 bullet down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07FFF550-6CCC-6D42-8C55-16A967EC6B42}" type="datetimeFigureOut">
              <a:rPr lang="en-US" smtClean="0"/>
              <a:t>10/9/2024</a:t>
            </a:fld>
            <a:endParaRPr lang="en-US"/>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46A8D0B7-899F-5F4F-9C5B-B2EB92D1A925}" type="slidenum">
              <a:rPr lang="en-US" smtClean="0"/>
              <a:t>‹#›</a:t>
            </a:fld>
            <a:endParaRPr lang="en-US"/>
          </a:p>
        </p:txBody>
      </p:sp>
    </p:spTree>
    <p:extLst>
      <p:ext uri="{BB962C8B-B14F-4D97-AF65-F5344CB8AC3E}">
        <p14:creationId xmlns:p14="http://schemas.microsoft.com/office/powerpoint/2010/main" val="2735263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a:t>
            </a:fld>
            <a:endParaRPr lang="en-US"/>
          </a:p>
        </p:txBody>
      </p:sp>
    </p:spTree>
    <p:extLst>
      <p:ext uri="{BB962C8B-B14F-4D97-AF65-F5344CB8AC3E}">
        <p14:creationId xmlns:p14="http://schemas.microsoft.com/office/powerpoint/2010/main" val="1503073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10</a:t>
            </a:fld>
            <a:endParaRPr lang="en-US"/>
          </a:p>
        </p:txBody>
      </p:sp>
    </p:spTree>
    <p:extLst>
      <p:ext uri="{BB962C8B-B14F-4D97-AF65-F5344CB8AC3E}">
        <p14:creationId xmlns:p14="http://schemas.microsoft.com/office/powerpoint/2010/main" val="97800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11</a:t>
            </a:fld>
            <a:endParaRPr lang="en-US"/>
          </a:p>
        </p:txBody>
      </p:sp>
    </p:spTree>
    <p:extLst>
      <p:ext uri="{BB962C8B-B14F-4D97-AF65-F5344CB8AC3E}">
        <p14:creationId xmlns:p14="http://schemas.microsoft.com/office/powerpoint/2010/main" val="2127191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12</a:t>
            </a:fld>
            <a:endParaRPr lang="en-US"/>
          </a:p>
        </p:txBody>
      </p:sp>
    </p:spTree>
    <p:extLst>
      <p:ext uri="{BB962C8B-B14F-4D97-AF65-F5344CB8AC3E}">
        <p14:creationId xmlns:p14="http://schemas.microsoft.com/office/powerpoint/2010/main" val="3806075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13</a:t>
            </a:fld>
            <a:endParaRPr lang="en-US"/>
          </a:p>
        </p:txBody>
      </p:sp>
    </p:spTree>
    <p:extLst>
      <p:ext uri="{BB962C8B-B14F-4D97-AF65-F5344CB8AC3E}">
        <p14:creationId xmlns:p14="http://schemas.microsoft.com/office/powerpoint/2010/main" val="3836875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14</a:t>
            </a:fld>
            <a:endParaRPr lang="en-US"/>
          </a:p>
        </p:txBody>
      </p:sp>
    </p:spTree>
    <p:extLst>
      <p:ext uri="{BB962C8B-B14F-4D97-AF65-F5344CB8AC3E}">
        <p14:creationId xmlns:p14="http://schemas.microsoft.com/office/powerpoint/2010/main" val="2989948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2</a:t>
            </a:fld>
            <a:endParaRPr lang="en-US"/>
          </a:p>
        </p:txBody>
      </p:sp>
    </p:spTree>
    <p:extLst>
      <p:ext uri="{BB962C8B-B14F-4D97-AF65-F5344CB8AC3E}">
        <p14:creationId xmlns:p14="http://schemas.microsoft.com/office/powerpoint/2010/main" val="3249795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3</a:t>
            </a:fld>
            <a:endParaRPr lang="en-US"/>
          </a:p>
        </p:txBody>
      </p:sp>
    </p:spTree>
    <p:extLst>
      <p:ext uri="{BB962C8B-B14F-4D97-AF65-F5344CB8AC3E}">
        <p14:creationId xmlns:p14="http://schemas.microsoft.com/office/powerpoint/2010/main" val="3483310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4</a:t>
            </a:fld>
            <a:endParaRPr lang="en-US"/>
          </a:p>
        </p:txBody>
      </p:sp>
    </p:spTree>
    <p:extLst>
      <p:ext uri="{BB962C8B-B14F-4D97-AF65-F5344CB8AC3E}">
        <p14:creationId xmlns:p14="http://schemas.microsoft.com/office/powerpoint/2010/main" val="286923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5</a:t>
            </a:fld>
            <a:endParaRPr lang="en-US"/>
          </a:p>
        </p:txBody>
      </p:sp>
    </p:spTree>
    <p:extLst>
      <p:ext uri="{BB962C8B-B14F-4D97-AF65-F5344CB8AC3E}">
        <p14:creationId xmlns:p14="http://schemas.microsoft.com/office/powerpoint/2010/main" val="50974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6</a:t>
            </a:fld>
            <a:endParaRPr lang="en-US"/>
          </a:p>
        </p:txBody>
      </p:sp>
    </p:spTree>
    <p:extLst>
      <p:ext uri="{BB962C8B-B14F-4D97-AF65-F5344CB8AC3E}">
        <p14:creationId xmlns:p14="http://schemas.microsoft.com/office/powerpoint/2010/main" val="3822399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7</a:t>
            </a:fld>
            <a:endParaRPr lang="en-US"/>
          </a:p>
        </p:txBody>
      </p:sp>
    </p:spTree>
    <p:extLst>
      <p:ext uri="{BB962C8B-B14F-4D97-AF65-F5344CB8AC3E}">
        <p14:creationId xmlns:p14="http://schemas.microsoft.com/office/powerpoint/2010/main" val="1195444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8</a:t>
            </a:fld>
            <a:endParaRPr lang="en-US"/>
          </a:p>
        </p:txBody>
      </p:sp>
    </p:spTree>
    <p:extLst>
      <p:ext uri="{BB962C8B-B14F-4D97-AF65-F5344CB8AC3E}">
        <p14:creationId xmlns:p14="http://schemas.microsoft.com/office/powerpoint/2010/main" val="4040907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9</a:t>
            </a:fld>
            <a:endParaRPr lang="en-US"/>
          </a:p>
        </p:txBody>
      </p:sp>
    </p:spTree>
    <p:extLst>
      <p:ext uri="{BB962C8B-B14F-4D97-AF65-F5344CB8AC3E}">
        <p14:creationId xmlns:p14="http://schemas.microsoft.com/office/powerpoint/2010/main" val="1152042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BE843-8CC2-CC4F-8B30-1B57D83C59D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AC9E2C1-7E0F-0545-B06C-C8D1AAB659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B995891-1207-0149-AB2F-B433CDC38C64}"/>
              </a:ext>
            </a:extLst>
          </p:cNvPr>
          <p:cNvSpPr>
            <a:spLocks noGrp="1"/>
          </p:cNvSpPr>
          <p:nvPr>
            <p:ph type="dt" sz="half" idx="10"/>
          </p:nvPr>
        </p:nvSpPr>
        <p:spPr/>
        <p:txBody>
          <a:bodyPr/>
          <a:lstStyle/>
          <a:p>
            <a:fld id="{411027BB-4C9B-DF4D-AFC7-7222272056AA}" type="datetimeFigureOut">
              <a:rPr lang="en-US" smtClean="0"/>
              <a:t>10/9/2024</a:t>
            </a:fld>
            <a:endParaRPr lang="en-US"/>
          </a:p>
        </p:txBody>
      </p:sp>
      <p:sp>
        <p:nvSpPr>
          <p:cNvPr id="5" name="Footer Placeholder 4">
            <a:extLst>
              <a:ext uri="{FF2B5EF4-FFF2-40B4-BE49-F238E27FC236}">
                <a16:creationId xmlns:a16="http://schemas.microsoft.com/office/drawing/2014/main" id="{DDB1A014-4D67-5242-A30C-BE48B9A5DA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42268-13D6-6F40-AC51-5ABB43FE964D}"/>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3817144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F62CF-D45B-9141-B20E-4C176C3D8B8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050F889-84B9-B34F-A9DE-599A26AD4E3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F360DC8-44EC-E647-A33C-ED94514F820E}"/>
              </a:ext>
            </a:extLst>
          </p:cNvPr>
          <p:cNvSpPr>
            <a:spLocks noGrp="1"/>
          </p:cNvSpPr>
          <p:nvPr>
            <p:ph type="dt" sz="half" idx="10"/>
          </p:nvPr>
        </p:nvSpPr>
        <p:spPr/>
        <p:txBody>
          <a:bodyPr/>
          <a:lstStyle/>
          <a:p>
            <a:fld id="{411027BB-4C9B-DF4D-AFC7-7222272056AA}" type="datetimeFigureOut">
              <a:rPr lang="en-US" smtClean="0"/>
              <a:t>10/9/2024</a:t>
            </a:fld>
            <a:endParaRPr lang="en-US"/>
          </a:p>
        </p:txBody>
      </p:sp>
      <p:sp>
        <p:nvSpPr>
          <p:cNvPr id="5" name="Footer Placeholder 4">
            <a:extLst>
              <a:ext uri="{FF2B5EF4-FFF2-40B4-BE49-F238E27FC236}">
                <a16:creationId xmlns:a16="http://schemas.microsoft.com/office/drawing/2014/main" id="{00102055-1679-514A-AFAB-494C0C5A7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0B6BBB-621E-7146-9C17-C09BD6D79960}"/>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630294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5EC239-7AEA-D941-954C-B89A3BFED77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16C08AB-D41E-1140-93BF-DE8BE54765F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0DB857C-F586-E94B-9C4E-05E9844A87A0}"/>
              </a:ext>
            </a:extLst>
          </p:cNvPr>
          <p:cNvSpPr>
            <a:spLocks noGrp="1"/>
          </p:cNvSpPr>
          <p:nvPr>
            <p:ph type="dt" sz="half" idx="10"/>
          </p:nvPr>
        </p:nvSpPr>
        <p:spPr/>
        <p:txBody>
          <a:bodyPr/>
          <a:lstStyle/>
          <a:p>
            <a:fld id="{411027BB-4C9B-DF4D-AFC7-7222272056AA}" type="datetimeFigureOut">
              <a:rPr lang="en-US" smtClean="0"/>
              <a:t>10/9/2024</a:t>
            </a:fld>
            <a:endParaRPr lang="en-US"/>
          </a:p>
        </p:txBody>
      </p:sp>
      <p:sp>
        <p:nvSpPr>
          <p:cNvPr id="5" name="Footer Placeholder 4">
            <a:extLst>
              <a:ext uri="{FF2B5EF4-FFF2-40B4-BE49-F238E27FC236}">
                <a16:creationId xmlns:a16="http://schemas.microsoft.com/office/drawing/2014/main" id="{7B4C7182-D204-F84C-BBAB-83F96D79EE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549006-6A51-A243-8B5D-572D3E269AEA}"/>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4180433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2ADD3-F3E5-A543-8132-09054602F01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8A0AFF9-638D-3D43-B4BB-CA9A21CB3F3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93F06A-4538-BC4F-8EB9-8BFE743664DA}"/>
              </a:ext>
            </a:extLst>
          </p:cNvPr>
          <p:cNvSpPr>
            <a:spLocks noGrp="1"/>
          </p:cNvSpPr>
          <p:nvPr>
            <p:ph type="dt" sz="half" idx="10"/>
          </p:nvPr>
        </p:nvSpPr>
        <p:spPr/>
        <p:txBody>
          <a:bodyPr/>
          <a:lstStyle/>
          <a:p>
            <a:fld id="{411027BB-4C9B-DF4D-AFC7-7222272056AA}" type="datetimeFigureOut">
              <a:rPr lang="en-US" smtClean="0"/>
              <a:t>10/9/2024</a:t>
            </a:fld>
            <a:endParaRPr lang="en-US"/>
          </a:p>
        </p:txBody>
      </p:sp>
      <p:sp>
        <p:nvSpPr>
          <p:cNvPr id="5" name="Footer Placeholder 4">
            <a:extLst>
              <a:ext uri="{FF2B5EF4-FFF2-40B4-BE49-F238E27FC236}">
                <a16:creationId xmlns:a16="http://schemas.microsoft.com/office/drawing/2014/main" id="{9A03514E-9AD8-CB44-8EC6-0390B6DD81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0D8B0-78FC-ED4A-9D1C-8E421FD541CB}"/>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4143869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FB722-53B2-5A4D-A7FE-E5464CF836E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1BD2D9D-7503-F049-8B0C-EA9A69AABA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C88860D-7905-D74E-B613-F77DE6EBFD67}"/>
              </a:ext>
            </a:extLst>
          </p:cNvPr>
          <p:cNvSpPr>
            <a:spLocks noGrp="1"/>
          </p:cNvSpPr>
          <p:nvPr>
            <p:ph type="dt" sz="half" idx="10"/>
          </p:nvPr>
        </p:nvSpPr>
        <p:spPr/>
        <p:txBody>
          <a:bodyPr/>
          <a:lstStyle/>
          <a:p>
            <a:fld id="{411027BB-4C9B-DF4D-AFC7-7222272056AA}" type="datetimeFigureOut">
              <a:rPr lang="en-US" smtClean="0"/>
              <a:t>10/9/2024</a:t>
            </a:fld>
            <a:endParaRPr lang="en-US"/>
          </a:p>
        </p:txBody>
      </p:sp>
      <p:sp>
        <p:nvSpPr>
          <p:cNvPr id="5" name="Footer Placeholder 4">
            <a:extLst>
              <a:ext uri="{FF2B5EF4-FFF2-40B4-BE49-F238E27FC236}">
                <a16:creationId xmlns:a16="http://schemas.microsoft.com/office/drawing/2014/main" id="{46A7F172-1552-E746-B533-20CC363EB6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590920-12A4-D349-8329-D93511D856BB}"/>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2439373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7A9E9-14C6-4A4F-A0F8-155A1757F38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4151EC3-936B-A14F-B07E-670A572E644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2F71331-D2EE-EB42-A255-67F3F6EC4F6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327E606-5536-594A-98F5-B8E1D0CEE318}"/>
              </a:ext>
            </a:extLst>
          </p:cNvPr>
          <p:cNvSpPr>
            <a:spLocks noGrp="1"/>
          </p:cNvSpPr>
          <p:nvPr>
            <p:ph type="dt" sz="half" idx="10"/>
          </p:nvPr>
        </p:nvSpPr>
        <p:spPr/>
        <p:txBody>
          <a:bodyPr/>
          <a:lstStyle/>
          <a:p>
            <a:fld id="{411027BB-4C9B-DF4D-AFC7-7222272056AA}" type="datetimeFigureOut">
              <a:rPr lang="en-US" smtClean="0"/>
              <a:t>10/9/2024</a:t>
            </a:fld>
            <a:endParaRPr lang="en-US"/>
          </a:p>
        </p:txBody>
      </p:sp>
      <p:sp>
        <p:nvSpPr>
          <p:cNvPr id="6" name="Footer Placeholder 5">
            <a:extLst>
              <a:ext uri="{FF2B5EF4-FFF2-40B4-BE49-F238E27FC236}">
                <a16:creationId xmlns:a16="http://schemas.microsoft.com/office/drawing/2014/main" id="{8A92028E-01B8-1644-BB97-1B97B3D9E8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927062-9634-574A-9DD2-21E101B06906}"/>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2599774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AA955-215A-0B41-BCEC-274011D8F2C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00B5751-666F-ED43-9B27-5CADAD768E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67C4E86-F47C-124F-9345-484B0A98678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438D237-1D8E-4644-8357-E6208A06F7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2C66BB6-B5AA-B148-9427-6ADE5BECE19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54BF301-6C4A-E540-9238-EC7FC6CCDE06}"/>
              </a:ext>
            </a:extLst>
          </p:cNvPr>
          <p:cNvSpPr>
            <a:spLocks noGrp="1"/>
          </p:cNvSpPr>
          <p:nvPr>
            <p:ph type="dt" sz="half" idx="10"/>
          </p:nvPr>
        </p:nvSpPr>
        <p:spPr/>
        <p:txBody>
          <a:bodyPr/>
          <a:lstStyle/>
          <a:p>
            <a:fld id="{411027BB-4C9B-DF4D-AFC7-7222272056AA}" type="datetimeFigureOut">
              <a:rPr lang="en-US" smtClean="0"/>
              <a:t>10/9/2024</a:t>
            </a:fld>
            <a:endParaRPr lang="en-US"/>
          </a:p>
        </p:txBody>
      </p:sp>
      <p:sp>
        <p:nvSpPr>
          <p:cNvPr id="8" name="Footer Placeholder 7">
            <a:extLst>
              <a:ext uri="{FF2B5EF4-FFF2-40B4-BE49-F238E27FC236}">
                <a16:creationId xmlns:a16="http://schemas.microsoft.com/office/drawing/2014/main" id="{19959486-E59F-7144-AB9F-A943001722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3002D8-54C0-3044-A2F2-61B8AF49D8D5}"/>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929399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5CEEB-1DC0-7D49-8639-1DED863DD1C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828613E-120D-EA40-9D12-B9D6B3EBBBD8}"/>
              </a:ext>
            </a:extLst>
          </p:cNvPr>
          <p:cNvSpPr>
            <a:spLocks noGrp="1"/>
          </p:cNvSpPr>
          <p:nvPr>
            <p:ph type="dt" sz="half" idx="10"/>
          </p:nvPr>
        </p:nvSpPr>
        <p:spPr/>
        <p:txBody>
          <a:bodyPr/>
          <a:lstStyle/>
          <a:p>
            <a:fld id="{411027BB-4C9B-DF4D-AFC7-7222272056AA}" type="datetimeFigureOut">
              <a:rPr lang="en-US" smtClean="0"/>
              <a:t>10/9/2024</a:t>
            </a:fld>
            <a:endParaRPr lang="en-US"/>
          </a:p>
        </p:txBody>
      </p:sp>
      <p:sp>
        <p:nvSpPr>
          <p:cNvPr id="4" name="Footer Placeholder 3">
            <a:extLst>
              <a:ext uri="{FF2B5EF4-FFF2-40B4-BE49-F238E27FC236}">
                <a16:creationId xmlns:a16="http://schemas.microsoft.com/office/drawing/2014/main" id="{4DAAA77B-3049-8041-A091-6515307A00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4B1FFF-0243-5142-8F33-A35ED74A07CC}"/>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2643386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5D47DD-70A1-7F4D-B8FC-DF762B8111B4}"/>
              </a:ext>
            </a:extLst>
          </p:cNvPr>
          <p:cNvSpPr>
            <a:spLocks noGrp="1"/>
          </p:cNvSpPr>
          <p:nvPr>
            <p:ph type="dt" sz="half" idx="10"/>
          </p:nvPr>
        </p:nvSpPr>
        <p:spPr/>
        <p:txBody>
          <a:bodyPr/>
          <a:lstStyle/>
          <a:p>
            <a:fld id="{411027BB-4C9B-DF4D-AFC7-7222272056AA}" type="datetimeFigureOut">
              <a:rPr lang="en-US" smtClean="0"/>
              <a:t>10/9/2024</a:t>
            </a:fld>
            <a:endParaRPr lang="en-US"/>
          </a:p>
        </p:txBody>
      </p:sp>
      <p:sp>
        <p:nvSpPr>
          <p:cNvPr id="3" name="Footer Placeholder 2">
            <a:extLst>
              <a:ext uri="{FF2B5EF4-FFF2-40B4-BE49-F238E27FC236}">
                <a16:creationId xmlns:a16="http://schemas.microsoft.com/office/drawing/2014/main" id="{06FE9C60-CDD3-6D44-B2C7-BD6F3FDC32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B01A74-2F62-7A47-B900-F7D6FDF4ACE5}"/>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3716108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FA6FE-B4DB-CE43-904D-9254465AD79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FDCDEC1-2FB5-234D-AA43-B5F3EF2A02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EE31C37-ACE6-7948-99E6-D74FDB6CF2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2639E47-F9F6-5143-9C5D-91508CBD0526}"/>
              </a:ext>
            </a:extLst>
          </p:cNvPr>
          <p:cNvSpPr>
            <a:spLocks noGrp="1"/>
          </p:cNvSpPr>
          <p:nvPr>
            <p:ph type="dt" sz="half" idx="10"/>
          </p:nvPr>
        </p:nvSpPr>
        <p:spPr/>
        <p:txBody>
          <a:bodyPr/>
          <a:lstStyle/>
          <a:p>
            <a:fld id="{411027BB-4C9B-DF4D-AFC7-7222272056AA}" type="datetimeFigureOut">
              <a:rPr lang="en-US" smtClean="0"/>
              <a:t>10/9/2024</a:t>
            </a:fld>
            <a:endParaRPr lang="en-US"/>
          </a:p>
        </p:txBody>
      </p:sp>
      <p:sp>
        <p:nvSpPr>
          <p:cNvPr id="6" name="Footer Placeholder 5">
            <a:extLst>
              <a:ext uri="{FF2B5EF4-FFF2-40B4-BE49-F238E27FC236}">
                <a16:creationId xmlns:a16="http://schemas.microsoft.com/office/drawing/2014/main" id="{E846CB3A-646A-8244-868D-23A35A53B6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BFE8DA-4D6C-B14B-B2D1-2F868B7B5AB3}"/>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1735961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26E6C-924A-1145-A69A-4246AD71E9B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9221A70-173E-654C-AFAD-93EEE974C7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E2C597-4520-B049-A7D5-1C9F0E65A9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A408F87-DE71-7342-8104-10AAE8F2D446}"/>
              </a:ext>
            </a:extLst>
          </p:cNvPr>
          <p:cNvSpPr>
            <a:spLocks noGrp="1"/>
          </p:cNvSpPr>
          <p:nvPr>
            <p:ph type="dt" sz="half" idx="10"/>
          </p:nvPr>
        </p:nvSpPr>
        <p:spPr/>
        <p:txBody>
          <a:bodyPr/>
          <a:lstStyle/>
          <a:p>
            <a:fld id="{411027BB-4C9B-DF4D-AFC7-7222272056AA}" type="datetimeFigureOut">
              <a:rPr lang="en-US" smtClean="0"/>
              <a:t>10/9/2024</a:t>
            </a:fld>
            <a:endParaRPr lang="en-US"/>
          </a:p>
        </p:txBody>
      </p:sp>
      <p:sp>
        <p:nvSpPr>
          <p:cNvPr id="6" name="Footer Placeholder 5">
            <a:extLst>
              <a:ext uri="{FF2B5EF4-FFF2-40B4-BE49-F238E27FC236}">
                <a16:creationId xmlns:a16="http://schemas.microsoft.com/office/drawing/2014/main" id="{572871ED-A3C1-024B-BF16-B9D3F308A5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767F34-786B-BC4F-BEAA-CE7FE79E5496}"/>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1380987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6EB7D3-6EF6-644B-A910-D8272C6D49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E7C7908-C676-4C49-9A97-6AC391DB2E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418C515-4A98-5D4E-8399-67632AC3F6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1027BB-4C9B-DF4D-AFC7-7222272056AA}" type="datetimeFigureOut">
              <a:rPr lang="en-US" smtClean="0"/>
              <a:t>10/9/2024</a:t>
            </a:fld>
            <a:endParaRPr lang="en-US"/>
          </a:p>
        </p:txBody>
      </p:sp>
      <p:sp>
        <p:nvSpPr>
          <p:cNvPr id="5" name="Footer Placeholder 4">
            <a:extLst>
              <a:ext uri="{FF2B5EF4-FFF2-40B4-BE49-F238E27FC236}">
                <a16:creationId xmlns:a16="http://schemas.microsoft.com/office/drawing/2014/main" id="{744BB7C0-FAE0-304C-8E0D-9BB9948748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B63FB6-555A-F24F-94BB-E5DEBE89F3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1D4EAB-2CC0-BE44-BE24-FA9E334CB4D2}" type="slidenum">
              <a:rPr lang="en-US" smtClean="0"/>
              <a:t>‹#›</a:t>
            </a:fld>
            <a:endParaRPr lang="en-US"/>
          </a:p>
        </p:txBody>
      </p:sp>
    </p:spTree>
    <p:extLst>
      <p:ext uri="{BB962C8B-B14F-4D97-AF65-F5344CB8AC3E}">
        <p14:creationId xmlns:p14="http://schemas.microsoft.com/office/powerpoint/2010/main" val="2293846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g"/><Relationship Id="rId10" Type="http://schemas.openxmlformats.org/officeDocument/2006/relationships/image" Target="../media/image6.png"/><Relationship Id="rId4" Type="http://schemas.openxmlformats.org/officeDocument/2006/relationships/image" Target="../media/image2.sv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5.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emf"/><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vimeo.com/796942069" TargetMode="External"/><Relationship Id="rId5" Type="http://schemas.openxmlformats.org/officeDocument/2006/relationships/image" Target="../media/image15.svg"/><Relationship Id="rId4" Type="http://schemas.openxmlformats.org/officeDocument/2006/relationships/image" Target="../media/image13.png"/><Relationship Id="rId9"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emf"/><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5.svg"/><Relationship Id="rId4" Type="http://schemas.openxmlformats.org/officeDocument/2006/relationships/image" Target="../media/image13.png"/><Relationship Id="rId9" Type="http://schemas.microsoft.com/office/2018/10/relationships/comments" Target="../comments/modernComment_156_DF7A456A.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xml"/><Relationship Id="rId9" Type="http://schemas.microsoft.com/office/2018/10/relationships/comments" Target="../comments/modernComment_156_DF7A456A.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0.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5.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vimeo.com/796942069"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5.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EB38C1D-44EF-5F42-98F9-5ACA34A4636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4008" y="3297682"/>
            <a:ext cx="12344400" cy="3632597"/>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7270" t="6630" r="5074" b="-289"/>
          <a:stretch/>
        </p:blipFill>
        <p:spPr>
          <a:xfrm>
            <a:off x="6557177" y="1522306"/>
            <a:ext cx="5110952" cy="4628457"/>
          </a:xfrm>
          <a:prstGeom prst="roundRect">
            <a:avLst/>
          </a:prstGeom>
        </p:spPr>
      </p:pic>
      <p:sp>
        <p:nvSpPr>
          <p:cNvPr id="5" name="TextBox 4">
            <a:extLst>
              <a:ext uri="{FF2B5EF4-FFF2-40B4-BE49-F238E27FC236}">
                <a16:creationId xmlns:a16="http://schemas.microsoft.com/office/drawing/2014/main" id="{1DD5F41C-9AFF-5D40-9543-6B1C69EFF0AB}"/>
              </a:ext>
            </a:extLst>
          </p:cNvPr>
          <p:cNvSpPr txBox="1"/>
          <p:nvPr/>
        </p:nvSpPr>
        <p:spPr>
          <a:xfrm>
            <a:off x="3283200" y="342320"/>
            <a:ext cx="8451836" cy="1015663"/>
          </a:xfrm>
          <a:prstGeom prst="rect">
            <a:avLst/>
          </a:prstGeom>
          <a:noFill/>
        </p:spPr>
        <p:txBody>
          <a:bodyPr wrap="square" rtlCol="0">
            <a:spAutoFit/>
          </a:bodyPr>
          <a:lstStyle/>
          <a:p>
            <a:pPr algn="r"/>
            <a:r>
              <a:rPr lang="en-GB" sz="6000" b="1" dirty="0">
                <a:solidFill>
                  <a:srgbClr val="4E6A84"/>
                </a:solidFill>
                <a:latin typeface="Fredoka One" panose="02000000000000000000" pitchFamily="2" charset="77"/>
              </a:rPr>
              <a:t>Make a </a:t>
            </a:r>
            <a:r>
              <a:rPr lang="en-GB" sz="6000" b="1" dirty="0">
                <a:solidFill>
                  <a:srgbClr val="D78643"/>
                </a:solidFill>
                <a:latin typeface="Fredoka One" panose="02000000000000000000" pitchFamily="2" charset="77"/>
              </a:rPr>
              <a:t>Myriorama</a:t>
            </a:r>
            <a:endParaRPr lang="en-US" sz="6000" dirty="0">
              <a:solidFill>
                <a:srgbClr val="D78643"/>
              </a:solidFill>
              <a:latin typeface="Fredoka One" panose="02000000000000000000" pitchFamily="2" charset="77"/>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9745" y="2007092"/>
            <a:ext cx="4269855" cy="3425112"/>
          </a:xfrm>
          <a:prstGeom prst="rect">
            <a:avLst/>
          </a:prstGeom>
        </p:spPr>
      </p:pic>
      <p:sp>
        <p:nvSpPr>
          <p:cNvPr id="6" name="Rectangle 5"/>
          <p:cNvSpPr/>
          <p:nvPr/>
        </p:nvSpPr>
        <p:spPr>
          <a:xfrm>
            <a:off x="3411305" y="2549292"/>
            <a:ext cx="3145871" cy="2369880"/>
          </a:xfrm>
          <a:prstGeom prst="rect">
            <a:avLst/>
          </a:prstGeom>
        </p:spPr>
        <p:txBody>
          <a:bodyPr wrap="square">
            <a:spAutoFit/>
          </a:bodyPr>
          <a:lstStyle/>
          <a:p>
            <a:pPr algn="ctr"/>
            <a:r>
              <a:rPr lang="en-US" sz="2400" dirty="0">
                <a:solidFill>
                  <a:srgbClr val="4E6A84"/>
                </a:solidFill>
                <a:latin typeface="Quicksand" panose="020B0604020202020204" charset="0"/>
                <a:cs typeface="Arial"/>
              </a:rPr>
              <a:t>Let’s make a </a:t>
            </a:r>
            <a:r>
              <a:rPr lang="en-US" sz="2800" dirty="0">
                <a:solidFill>
                  <a:srgbClr val="D78643"/>
                </a:solidFill>
                <a:latin typeface="Fredoka One" panose="020B0604020202020204" charset="0"/>
                <a:cs typeface="Arial"/>
              </a:rPr>
              <a:t>myriorama</a:t>
            </a:r>
            <a:r>
              <a:rPr lang="en-US" sz="2800" dirty="0">
                <a:solidFill>
                  <a:srgbClr val="4E6A84"/>
                </a:solidFill>
                <a:latin typeface="Fredoka One" panose="020B0604020202020204" charset="0"/>
                <a:cs typeface="Arial"/>
              </a:rPr>
              <a:t> </a:t>
            </a:r>
            <a:r>
              <a:rPr lang="en-US" sz="2400" dirty="0">
                <a:solidFill>
                  <a:srgbClr val="4E6A84"/>
                </a:solidFill>
                <a:latin typeface="Quicksand" panose="020B0604020202020204" charset="0"/>
                <a:cs typeface="Arial"/>
              </a:rPr>
              <a:t>inspired by the picturesque landscape of the Dee Valley!</a:t>
            </a:r>
            <a:r>
              <a:rPr lang="en-US" sz="2000" dirty="0">
                <a:solidFill>
                  <a:srgbClr val="4E6A84"/>
                </a:solidFill>
                <a:latin typeface="Quicksand" panose="020B0604020202020204" charset="0"/>
                <a:cs typeface="Arial"/>
              </a:rPr>
              <a:t> </a:t>
            </a: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6081" y="5284217"/>
            <a:ext cx="1373637" cy="1373637"/>
          </a:xfrm>
          <a:prstGeom prst="rect">
            <a:avLst/>
          </a:prstGeom>
        </p:spPr>
      </p:pic>
      <p:pic>
        <p:nvPicPr>
          <p:cNvPr id="14" name="Picture 13"/>
          <p:cNvPicPr>
            <a:picLocks noChangeAspect="1"/>
          </p:cNvPicPr>
          <p:nvPr/>
        </p:nvPicPr>
        <p:blipFill>
          <a:blip r:embed="rId8">
            <a:extLst>
              <a:ext uri="{BEBA8EAE-BF5A-486C-A8C5-ECC9F3942E4B}">
                <a14:imgProps xmlns:a14="http://schemas.microsoft.com/office/drawing/2010/main">
                  <a14:imgLayer r:embed="rId9">
                    <a14:imgEffect>
                      <a14:backgroundRemoval t="6965" b="89983" l="9970" r="89980">
                        <a14:foregroundMark x1="49260" y1="22189" x2="35933" y2="53466"/>
                        <a14:foregroundMark x1="72359" y1="41294" x2="73889" y2="41028"/>
                        <a14:backgroundMark x1="26012" y1="41294" x2="26012" y2="40730"/>
                        <a14:backgroundMark x1="44126" y1="21294" x2="43682" y2="21725"/>
                      </a14:backgroundRemoval>
                    </a14:imgEffect>
                  </a14:imgLayer>
                </a14:imgProps>
              </a:ext>
              <a:ext uri="{28A0092B-C50C-407E-A947-70E740481C1C}">
                <a14:useLocalDpi xmlns:a14="http://schemas.microsoft.com/office/drawing/2010/main" val="0"/>
              </a:ext>
            </a:extLst>
          </a:blip>
          <a:stretch>
            <a:fillRect/>
          </a:stretch>
        </p:blipFill>
        <p:spPr>
          <a:xfrm>
            <a:off x="69845" y="1668524"/>
            <a:ext cx="4347682" cy="6498149"/>
          </a:xfrm>
          <a:prstGeom prst="rect">
            <a:avLst/>
          </a:prstGeom>
        </p:spPr>
      </p:pic>
      <p:pic>
        <p:nvPicPr>
          <p:cNvPr id="11" name="Picture 10"/>
          <p:cNvPicPr>
            <a:picLocks noChangeAspect="1"/>
          </p:cNvPicPr>
          <p:nvPr/>
        </p:nvPicPr>
        <p:blipFill rotWithShape="1">
          <a:blip r:embed="rId10">
            <a:extLst>
              <a:ext uri="{28A0092B-C50C-407E-A947-70E740481C1C}">
                <a14:useLocalDpi xmlns:a14="http://schemas.microsoft.com/office/drawing/2010/main" val="0"/>
              </a:ext>
            </a:extLst>
          </a:blip>
          <a:srcRect t="6052" b="30265"/>
          <a:stretch/>
        </p:blipFill>
        <p:spPr>
          <a:xfrm>
            <a:off x="259451" y="0"/>
            <a:ext cx="3297354" cy="2099861"/>
          </a:xfrm>
          <a:prstGeom prst="rect">
            <a:avLst/>
          </a:prstGeom>
        </p:spPr>
      </p:pic>
    </p:spTree>
    <p:extLst>
      <p:ext uri="{BB962C8B-B14F-4D97-AF65-F5344CB8AC3E}">
        <p14:creationId xmlns:p14="http://schemas.microsoft.com/office/powerpoint/2010/main" val="369040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B70BE0-8B72-7A42-889A-1034EAE0907D}"/>
              </a:ext>
            </a:extLst>
          </p:cNvPr>
          <p:cNvPicPr>
            <a:picLocks noChangeAspect="1"/>
          </p:cNvPicPr>
          <p:nvPr/>
        </p:nvPicPr>
        <p:blipFill>
          <a:blip r:embed="rId3"/>
          <a:stretch>
            <a:fillRect/>
          </a:stretch>
        </p:blipFill>
        <p:spPr>
          <a:xfrm>
            <a:off x="-1" y="3548226"/>
            <a:ext cx="12192001" cy="3309774"/>
          </a:xfrm>
          <a:prstGeom prst="rect">
            <a:avLst/>
          </a:prstGeom>
        </p:spPr>
      </p:pic>
      <p:pic>
        <p:nvPicPr>
          <p:cNvPr id="5" name="Graphic 15">
            <a:extLst>
              <a:ext uri="{FF2B5EF4-FFF2-40B4-BE49-F238E27FC236}">
                <a16:creationId xmlns:a16="http://schemas.microsoft.com/office/drawing/2014/main" id="{70DECD5C-B59C-E04A-892E-A8B040A2C944}"/>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799935" y="612417"/>
            <a:ext cx="5509044" cy="7189165"/>
          </a:xfrm>
          <a:prstGeom prst="rect">
            <a:avLst/>
          </a:prstGeom>
        </p:spPr>
      </p:pic>
      <p:sp>
        <p:nvSpPr>
          <p:cNvPr id="6" name="TextBox 5">
            <a:extLst>
              <a:ext uri="{FF2B5EF4-FFF2-40B4-BE49-F238E27FC236}">
                <a16:creationId xmlns:a16="http://schemas.microsoft.com/office/drawing/2014/main" id="{F9FF5F7C-CCAB-E64F-BBBE-C66A0B918794}"/>
              </a:ext>
            </a:extLst>
          </p:cNvPr>
          <p:cNvSpPr txBox="1"/>
          <p:nvPr/>
        </p:nvSpPr>
        <p:spPr>
          <a:xfrm>
            <a:off x="1241251" y="1635353"/>
            <a:ext cx="4626411" cy="5355312"/>
          </a:xfrm>
          <a:prstGeom prst="rect">
            <a:avLst/>
          </a:prstGeom>
          <a:noFill/>
        </p:spPr>
        <p:txBody>
          <a:bodyPr wrap="square" rtlCol="0">
            <a:spAutoFit/>
          </a:bodyPr>
          <a:lstStyle/>
          <a:p>
            <a:r>
              <a:rPr lang="en-GB" sz="4000" dirty="0">
                <a:solidFill>
                  <a:schemeClr val="bg1"/>
                </a:solidFill>
                <a:latin typeface="Fredoka One" panose="02000000000000000000" pitchFamily="2" charset="77"/>
              </a:rPr>
              <a:t>Step 2</a:t>
            </a:r>
          </a:p>
          <a:p>
            <a:pPr marL="342900" lvl="1" indent="-342900">
              <a:buFont typeface="Arial"/>
              <a:buChar char="•"/>
            </a:pPr>
            <a:endParaRPr lang="en-US" sz="2000" dirty="0">
              <a:solidFill>
                <a:srgbClr val="FFFFFF"/>
              </a:solidFill>
              <a:latin typeface="Quicksand" panose="020B0604020202020204" charset="0"/>
              <a:cs typeface="Arial"/>
            </a:endParaRPr>
          </a:p>
          <a:p>
            <a:pPr marL="0" lvl="1"/>
            <a:r>
              <a:rPr lang="en-US" sz="2000" dirty="0">
                <a:solidFill>
                  <a:srgbClr val="FFFFFF"/>
                </a:solidFill>
                <a:latin typeface="Quicksand" panose="020B0604020202020204" charset="0"/>
                <a:cs typeface="Arial"/>
              </a:rPr>
              <a:t>Think about the landscape you will draw. There will always be a…</a:t>
            </a:r>
          </a:p>
          <a:p>
            <a:pPr marL="342900" lvl="1" indent="-342900">
              <a:buFont typeface="Arial"/>
              <a:buChar char="•"/>
            </a:pPr>
            <a:endParaRPr lang="en-US" sz="2000" dirty="0">
              <a:solidFill>
                <a:srgbClr val="FFFFFF"/>
              </a:solidFill>
              <a:latin typeface="Quicksand" panose="020B0604020202020204" charset="0"/>
              <a:cs typeface="Arial"/>
            </a:endParaRPr>
          </a:p>
          <a:p>
            <a:pPr marL="342900" lvl="1" indent="-342900">
              <a:buFont typeface="Arial"/>
              <a:buChar char="•"/>
            </a:pPr>
            <a:r>
              <a:rPr lang="en-US" sz="3200" dirty="0">
                <a:solidFill>
                  <a:srgbClr val="FFFFFF"/>
                </a:solidFill>
                <a:latin typeface="Fredoka One" panose="020B0604020202020204" charset="0"/>
                <a:cs typeface="Arial"/>
              </a:rPr>
              <a:t>sky</a:t>
            </a:r>
            <a:endParaRPr lang="en-US" sz="3200" dirty="0">
              <a:solidFill>
                <a:srgbClr val="FFFFFF"/>
              </a:solidFill>
              <a:latin typeface="Quicksand" panose="020B0604020202020204" charset="0"/>
              <a:cs typeface="Arial"/>
            </a:endParaRPr>
          </a:p>
          <a:p>
            <a:pPr marL="342900" lvl="1" indent="-342900">
              <a:buFont typeface="Arial"/>
              <a:buChar char="•"/>
            </a:pPr>
            <a:r>
              <a:rPr lang="en-US" sz="3200" dirty="0">
                <a:solidFill>
                  <a:srgbClr val="FFFFFF"/>
                </a:solidFill>
                <a:latin typeface="Fredoka One" panose="020B0604020202020204" charset="0"/>
                <a:cs typeface="Arial"/>
              </a:rPr>
              <a:t>background</a:t>
            </a:r>
            <a:endParaRPr lang="en-US" sz="3200" dirty="0">
              <a:solidFill>
                <a:srgbClr val="FFFFFF"/>
              </a:solidFill>
              <a:latin typeface="Quicksand" panose="020B0604020202020204" charset="0"/>
              <a:cs typeface="Arial"/>
            </a:endParaRPr>
          </a:p>
          <a:p>
            <a:pPr marL="342900" lvl="1" indent="-342900">
              <a:buFont typeface="Arial"/>
              <a:buChar char="•"/>
            </a:pPr>
            <a:r>
              <a:rPr lang="en-US" sz="3200" dirty="0">
                <a:solidFill>
                  <a:srgbClr val="FFFFFF"/>
                </a:solidFill>
                <a:latin typeface="Fredoka One" panose="020B0604020202020204" charset="0"/>
                <a:cs typeface="Arial"/>
              </a:rPr>
              <a:t>band of water</a:t>
            </a:r>
            <a:endParaRPr lang="en-US" sz="3200" dirty="0">
              <a:solidFill>
                <a:srgbClr val="FFFFFF"/>
              </a:solidFill>
              <a:latin typeface="Quicksand" panose="020B0604020202020204" charset="0"/>
              <a:cs typeface="Arial"/>
            </a:endParaRPr>
          </a:p>
          <a:p>
            <a:pPr marL="342900" lvl="1" indent="-342900">
              <a:buFont typeface="Arial"/>
              <a:buChar char="•"/>
            </a:pPr>
            <a:r>
              <a:rPr lang="en-US" sz="3200" dirty="0">
                <a:solidFill>
                  <a:srgbClr val="FFFFFF"/>
                </a:solidFill>
                <a:latin typeface="Fredoka One" panose="020B0604020202020204" charset="0"/>
                <a:cs typeface="Arial"/>
              </a:rPr>
              <a:t>middle ground </a:t>
            </a:r>
          </a:p>
          <a:p>
            <a:pPr marL="342900" lvl="1" indent="-342900">
              <a:buFont typeface="Arial"/>
              <a:buChar char="•"/>
            </a:pPr>
            <a:r>
              <a:rPr lang="en-US" sz="3200" dirty="0">
                <a:solidFill>
                  <a:srgbClr val="FFFFFF"/>
                </a:solidFill>
                <a:latin typeface="Fredoka One" panose="020B0604020202020204" charset="0"/>
                <a:cs typeface="Arial"/>
              </a:rPr>
              <a:t>foreground</a:t>
            </a:r>
            <a:endParaRPr lang="en-GB" sz="4000" dirty="0">
              <a:solidFill>
                <a:schemeClr val="bg1"/>
              </a:solidFill>
              <a:latin typeface="Fredoka One" panose="02000000000000000000" pitchFamily="2" charset="77"/>
            </a:endParaRPr>
          </a:p>
          <a:p>
            <a:endParaRPr lang="en-GB" sz="2200" dirty="0">
              <a:solidFill>
                <a:schemeClr val="bg1"/>
              </a:solidFill>
              <a:latin typeface="Quicksand" pitchFamily="2" charset="77"/>
            </a:endParaRPr>
          </a:p>
          <a:p>
            <a:endParaRPr lang="en-GB" sz="2200" dirty="0">
              <a:solidFill>
                <a:schemeClr val="bg1"/>
              </a:solidFill>
              <a:latin typeface="Quicksand" pitchFamily="2" charset="77"/>
            </a:endParaRPr>
          </a:p>
          <a:p>
            <a:endParaRPr lang="en-US" dirty="0"/>
          </a:p>
        </p:txBody>
      </p:sp>
      <p:pic>
        <p:nvPicPr>
          <p:cNvPr id="7" name="Picture 6"/>
          <p:cNvPicPr>
            <a:picLocks noChangeAspect="1"/>
          </p:cNvPicPr>
          <p:nvPr/>
        </p:nvPicPr>
        <p:blipFill>
          <a:blip r:embed="rId6"/>
          <a:stretch>
            <a:fillRect/>
          </a:stretch>
        </p:blipFill>
        <p:spPr>
          <a:xfrm>
            <a:off x="7108915" y="532651"/>
            <a:ext cx="4149586" cy="6031149"/>
          </a:xfrm>
          <a:prstGeom prst="rect">
            <a:avLst/>
          </a:prstGeom>
          <a:ln w="38100">
            <a:solidFill>
              <a:srgbClr val="FFD966"/>
            </a:solidFill>
          </a:ln>
        </p:spPr>
      </p:pic>
    </p:spTree>
    <p:extLst>
      <p:ext uri="{BB962C8B-B14F-4D97-AF65-F5344CB8AC3E}">
        <p14:creationId xmlns:p14="http://schemas.microsoft.com/office/powerpoint/2010/main" val="530140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4B70BE0-8B72-7A42-889A-1034EAE0907D}"/>
              </a:ext>
            </a:extLst>
          </p:cNvPr>
          <p:cNvPicPr>
            <a:picLocks noChangeAspect="1"/>
          </p:cNvPicPr>
          <p:nvPr/>
        </p:nvPicPr>
        <p:blipFill>
          <a:blip r:embed="rId3"/>
          <a:stretch>
            <a:fillRect/>
          </a:stretch>
        </p:blipFill>
        <p:spPr>
          <a:xfrm>
            <a:off x="-1" y="3548226"/>
            <a:ext cx="12192001" cy="3309774"/>
          </a:xfrm>
          <a:prstGeom prst="rect">
            <a:avLst/>
          </a:prstGeom>
        </p:spPr>
      </p:pic>
      <p:pic>
        <p:nvPicPr>
          <p:cNvPr id="5" name="Graphic 15">
            <a:extLst>
              <a:ext uri="{FF2B5EF4-FFF2-40B4-BE49-F238E27FC236}">
                <a16:creationId xmlns:a16="http://schemas.microsoft.com/office/drawing/2014/main" id="{70DECD5C-B59C-E04A-892E-A8B040A2C944}"/>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799935" y="265985"/>
            <a:ext cx="5509044" cy="7580202"/>
          </a:xfrm>
          <a:prstGeom prst="rect">
            <a:avLst/>
          </a:prstGeom>
        </p:spPr>
      </p:pic>
      <p:sp>
        <p:nvSpPr>
          <p:cNvPr id="6" name="TextBox 5">
            <a:extLst>
              <a:ext uri="{FF2B5EF4-FFF2-40B4-BE49-F238E27FC236}">
                <a16:creationId xmlns:a16="http://schemas.microsoft.com/office/drawing/2014/main" id="{F9FF5F7C-CCAB-E64F-BBBE-C66A0B918794}"/>
              </a:ext>
            </a:extLst>
          </p:cNvPr>
          <p:cNvSpPr txBox="1"/>
          <p:nvPr/>
        </p:nvSpPr>
        <p:spPr>
          <a:xfrm>
            <a:off x="1296818" y="1147076"/>
            <a:ext cx="4626411" cy="4247317"/>
          </a:xfrm>
          <a:prstGeom prst="rect">
            <a:avLst/>
          </a:prstGeom>
          <a:noFill/>
        </p:spPr>
        <p:txBody>
          <a:bodyPr wrap="square" rtlCol="0">
            <a:spAutoFit/>
          </a:bodyPr>
          <a:lstStyle/>
          <a:p>
            <a:r>
              <a:rPr lang="en-GB" sz="4000" dirty="0">
                <a:solidFill>
                  <a:schemeClr val="bg1"/>
                </a:solidFill>
                <a:latin typeface="Fredoka One" panose="02000000000000000000" pitchFamily="2" charset="77"/>
              </a:rPr>
              <a:t>Step 3</a:t>
            </a:r>
          </a:p>
          <a:p>
            <a:pPr marL="0" lvl="1"/>
            <a:endParaRPr lang="en-US" sz="2000" dirty="0">
              <a:solidFill>
                <a:srgbClr val="FFFFFF"/>
              </a:solidFill>
              <a:latin typeface="Quicksand" panose="020B0604020202020204" charset="0"/>
              <a:cs typeface="Arial"/>
            </a:endParaRPr>
          </a:p>
          <a:p>
            <a:pPr marL="0" lvl="1"/>
            <a:r>
              <a:rPr lang="en-US" sz="2000" dirty="0">
                <a:solidFill>
                  <a:srgbClr val="FFFFFF"/>
                </a:solidFill>
                <a:latin typeface="Quicksand" panose="020B0604020202020204" charset="0"/>
                <a:cs typeface="Arial"/>
              </a:rPr>
              <a:t>Using a pencil, start to draw in some of the hills, meadows, the river, and the grass. When you think they will work with other cards, you can start to think about what other features might be in the landscape.</a:t>
            </a:r>
          </a:p>
          <a:p>
            <a:endParaRPr lang="en-GB" sz="2800" dirty="0">
              <a:solidFill>
                <a:schemeClr val="bg1"/>
              </a:solidFill>
              <a:latin typeface="Fredoka One" panose="02000000000000000000" pitchFamily="2" charset="77"/>
            </a:endParaRPr>
          </a:p>
          <a:p>
            <a:endParaRPr lang="en-GB" sz="2200" dirty="0">
              <a:solidFill>
                <a:schemeClr val="bg1"/>
              </a:solidFill>
              <a:latin typeface="Quicksand" pitchFamily="2" charset="77"/>
            </a:endParaRPr>
          </a:p>
          <a:p>
            <a:endParaRPr lang="en-GB" sz="2200" dirty="0">
              <a:solidFill>
                <a:schemeClr val="bg1"/>
              </a:solidFill>
              <a:latin typeface="Quicksand" pitchFamily="2" charset="77"/>
            </a:endParaRPr>
          </a:p>
          <a:p>
            <a:endParaRPr lang="en-US" dirty="0"/>
          </a:p>
        </p:txBody>
      </p:sp>
      <p:grpSp>
        <p:nvGrpSpPr>
          <p:cNvPr id="8" name="Group 7"/>
          <p:cNvGrpSpPr/>
          <p:nvPr/>
        </p:nvGrpSpPr>
        <p:grpSpPr>
          <a:xfrm>
            <a:off x="1296819" y="4588322"/>
            <a:ext cx="4563950" cy="1909311"/>
            <a:chOff x="1620967" y="5041538"/>
            <a:chExt cx="4032338" cy="1829410"/>
          </a:xfrm>
        </p:grpSpPr>
        <p:sp>
          <p:nvSpPr>
            <p:cNvPr id="9" name="tab">
              <a:hlinkClick r:id="rId6"/>
              <a:hlinkHover r:id="" action="ppaction://noaction" highlightClick="1"/>
              <a:extLst>
                <a:ext uri="{FF2B5EF4-FFF2-40B4-BE49-F238E27FC236}">
                  <a16:creationId xmlns:a16="http://schemas.microsoft.com/office/drawing/2014/main" id="{5892CCC1-E28C-1046-A60C-74891DCE1820}"/>
                </a:ext>
              </a:extLst>
            </p:cNvPr>
            <p:cNvSpPr/>
            <p:nvPr/>
          </p:nvSpPr>
          <p:spPr>
            <a:xfrm rot="10800000">
              <a:off x="1620967" y="5041538"/>
              <a:ext cx="4032338" cy="1829410"/>
            </a:xfrm>
            <a:prstGeom prst="roundRect">
              <a:avLst>
                <a:gd name="adj" fmla="val 33750"/>
              </a:avLst>
            </a:prstGeom>
            <a:solidFill>
              <a:srgbClr val="4E6A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AB8DE"/>
                </a:solidFill>
              </a:endParaRPr>
            </a:p>
          </p:txBody>
        </p:sp>
        <p:sp>
          <p:nvSpPr>
            <p:cNvPr id="10" name="TextBox 9">
              <a:extLst>
                <a:ext uri="{FF2B5EF4-FFF2-40B4-BE49-F238E27FC236}">
                  <a16:creationId xmlns:a16="http://schemas.microsoft.com/office/drawing/2014/main" id="{6BD39C7C-2A28-6747-8C82-DDBBF1808F9E}"/>
                </a:ext>
              </a:extLst>
            </p:cNvPr>
            <p:cNvSpPr txBox="1"/>
            <p:nvPr/>
          </p:nvSpPr>
          <p:spPr>
            <a:xfrm>
              <a:off x="1887712" y="5336081"/>
              <a:ext cx="3554030" cy="1291647"/>
            </a:xfrm>
            <a:prstGeom prst="rect">
              <a:avLst/>
            </a:prstGeom>
            <a:noFill/>
          </p:spPr>
          <p:txBody>
            <a:bodyPr wrap="square" rtlCol="0">
              <a:spAutoFit/>
            </a:bodyPr>
            <a:lstStyle/>
            <a:p>
              <a:pPr algn="ctr">
                <a:lnSpc>
                  <a:spcPct val="120000"/>
                </a:lnSpc>
              </a:pPr>
              <a:r>
                <a:rPr lang="en-US" sz="1600" dirty="0">
                  <a:solidFill>
                    <a:srgbClr val="FFFFFF"/>
                  </a:solidFill>
                  <a:latin typeface="Quicksand" panose="020B0604020202020204" charset="0"/>
                  <a:cs typeface="Arial"/>
                </a:rPr>
                <a:t>The </a:t>
              </a:r>
              <a:r>
                <a:rPr lang="en-US" dirty="0">
                  <a:solidFill>
                    <a:srgbClr val="FFFFFF"/>
                  </a:solidFill>
                  <a:latin typeface="Fredoka One" panose="020B0604020202020204" charset="0"/>
                  <a:cs typeface="Arial"/>
                </a:rPr>
                <a:t>only</a:t>
              </a:r>
              <a:r>
                <a:rPr lang="en-US" sz="1600" dirty="0">
                  <a:solidFill>
                    <a:srgbClr val="FFFFFF"/>
                  </a:solidFill>
                  <a:latin typeface="Quicksand" panose="020B0604020202020204" charset="0"/>
                  <a:cs typeface="Arial"/>
                </a:rPr>
                <a:t> part of your picture that should touch the edge of the paper is your </a:t>
              </a:r>
              <a:r>
                <a:rPr lang="en-US" dirty="0">
                  <a:solidFill>
                    <a:srgbClr val="FFFFFF"/>
                  </a:solidFill>
                  <a:latin typeface="Fredoka One" panose="020B0604020202020204" charset="0"/>
                  <a:cs typeface="Arial"/>
                </a:rPr>
                <a:t>horizontal lines</a:t>
              </a:r>
              <a:r>
                <a:rPr lang="en-US" sz="1600" dirty="0">
                  <a:solidFill>
                    <a:srgbClr val="FFFFFF"/>
                  </a:solidFill>
                  <a:latin typeface="Quicksand" panose="020B0604020202020204" charset="0"/>
                  <a:cs typeface="Arial"/>
                </a:rPr>
                <a:t>. Anything else won’t match up to the other cards!</a:t>
              </a:r>
            </a:p>
          </p:txBody>
        </p:sp>
      </p:grpSp>
      <p:sp>
        <p:nvSpPr>
          <p:cNvPr id="13" name="tab">
            <a:hlinkClick r:id="rId6"/>
            <a:hlinkHover r:id="" action="ppaction://noaction" highlightClick="1"/>
            <a:extLst>
              <a:ext uri="{FF2B5EF4-FFF2-40B4-BE49-F238E27FC236}">
                <a16:creationId xmlns:a16="http://schemas.microsoft.com/office/drawing/2014/main" id="{5892CCC1-E28C-1046-A60C-74891DCE1820}"/>
              </a:ext>
            </a:extLst>
          </p:cNvPr>
          <p:cNvSpPr/>
          <p:nvPr/>
        </p:nvSpPr>
        <p:spPr>
          <a:xfrm rot="9865933">
            <a:off x="1012325" y="4407923"/>
            <a:ext cx="1889532" cy="542711"/>
          </a:xfrm>
          <a:prstGeom prst="roundRect">
            <a:avLst>
              <a:gd name="adj" fmla="val 3375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AB8DE"/>
              </a:solidFill>
            </a:endParaRPr>
          </a:p>
        </p:txBody>
      </p:sp>
      <p:sp>
        <p:nvSpPr>
          <p:cNvPr id="14" name="TextBox 13">
            <a:extLst>
              <a:ext uri="{FF2B5EF4-FFF2-40B4-BE49-F238E27FC236}">
                <a16:creationId xmlns:a16="http://schemas.microsoft.com/office/drawing/2014/main" id="{6BD39C7C-2A28-6747-8C82-DDBBF1808F9E}"/>
              </a:ext>
            </a:extLst>
          </p:cNvPr>
          <p:cNvSpPr txBox="1"/>
          <p:nvPr/>
        </p:nvSpPr>
        <p:spPr>
          <a:xfrm rot="20672902">
            <a:off x="862775" y="4482461"/>
            <a:ext cx="2165427" cy="400110"/>
          </a:xfrm>
          <a:prstGeom prst="rect">
            <a:avLst/>
          </a:prstGeom>
          <a:noFill/>
        </p:spPr>
        <p:txBody>
          <a:bodyPr wrap="square" rtlCol="0">
            <a:spAutoFit/>
          </a:bodyPr>
          <a:lstStyle/>
          <a:p>
            <a:pPr algn="ctr"/>
            <a:r>
              <a:rPr lang="en-GB" sz="2000" dirty="0">
                <a:solidFill>
                  <a:srgbClr val="FFFFFF"/>
                </a:solidFill>
                <a:latin typeface="Fredoka One" panose="020B0604020202020204" charset="0"/>
              </a:rPr>
              <a:t>Remember!</a:t>
            </a:r>
            <a:endParaRPr lang="en-US" sz="2000" dirty="0">
              <a:solidFill>
                <a:srgbClr val="FFFFFF"/>
              </a:solidFill>
              <a:latin typeface="Quicksand" pitchFamily="2" charset="77"/>
            </a:endParaRPr>
          </a:p>
        </p:txBody>
      </p:sp>
      <p:pic>
        <p:nvPicPr>
          <p:cNvPr id="4" name="Picture 3"/>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Effect>
                      <a14:brightnessContrast bright="20000"/>
                    </a14:imgEffect>
                  </a14:imgLayer>
                </a14:imgProps>
              </a:ext>
              <a:ext uri="{28A0092B-C50C-407E-A947-70E740481C1C}">
                <a14:useLocalDpi xmlns:a14="http://schemas.microsoft.com/office/drawing/2010/main" val="0"/>
              </a:ext>
            </a:extLst>
          </a:blip>
          <a:srcRect l="3235" t="9805" r="2138" b="10921"/>
          <a:stretch/>
        </p:blipFill>
        <p:spPr>
          <a:xfrm>
            <a:off x="6805862" y="3484547"/>
            <a:ext cx="4892735" cy="3077736"/>
          </a:xfrm>
          <a:prstGeom prst="roundRect">
            <a:avLst/>
          </a:prstGeom>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t="31602" b="24912"/>
          <a:stretch/>
        </p:blipFill>
        <p:spPr>
          <a:xfrm>
            <a:off x="6805862" y="490317"/>
            <a:ext cx="4892735" cy="2833577"/>
          </a:xfrm>
          <a:prstGeom prst="roundRect">
            <a:avLst/>
          </a:prstGeom>
        </p:spPr>
      </p:pic>
    </p:spTree>
    <p:extLst>
      <p:ext uri="{BB962C8B-B14F-4D97-AF65-F5344CB8AC3E}">
        <p14:creationId xmlns:p14="http://schemas.microsoft.com/office/powerpoint/2010/main" val="222477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B70BE0-8B72-7A42-889A-1034EAE0907D}"/>
              </a:ext>
            </a:extLst>
          </p:cNvPr>
          <p:cNvPicPr>
            <a:picLocks noChangeAspect="1"/>
          </p:cNvPicPr>
          <p:nvPr/>
        </p:nvPicPr>
        <p:blipFill>
          <a:blip r:embed="rId3"/>
          <a:stretch>
            <a:fillRect/>
          </a:stretch>
        </p:blipFill>
        <p:spPr>
          <a:xfrm>
            <a:off x="-1" y="3559377"/>
            <a:ext cx="12192001" cy="330977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4747491" y="322196"/>
            <a:ext cx="6641494" cy="6148694"/>
          </a:xfrm>
          <a:prstGeom prst="rect">
            <a:avLst/>
          </a:prstGeom>
        </p:spPr>
      </p:pic>
      <p:sp>
        <p:nvSpPr>
          <p:cNvPr id="9" name="Rectangle 8"/>
          <p:cNvSpPr/>
          <p:nvPr/>
        </p:nvSpPr>
        <p:spPr>
          <a:xfrm>
            <a:off x="5449574" y="1141049"/>
            <a:ext cx="4581117" cy="4524315"/>
          </a:xfrm>
          <a:prstGeom prst="rect">
            <a:avLst/>
          </a:prstGeom>
        </p:spPr>
        <p:txBody>
          <a:bodyPr wrap="square">
            <a:spAutoFit/>
          </a:bodyPr>
          <a:lstStyle/>
          <a:p>
            <a:pPr marL="0" lvl="1" algn="ctr"/>
            <a:r>
              <a:rPr lang="en-US" dirty="0">
                <a:solidFill>
                  <a:srgbClr val="4E6A84"/>
                </a:solidFill>
                <a:latin typeface="Fredoka One" panose="020B0604020202020204" charset="0"/>
                <a:cs typeface="Arial"/>
              </a:rPr>
              <a:t>Do you have a </a:t>
            </a:r>
            <a:r>
              <a:rPr lang="en-US" dirty="0" smtClean="0">
                <a:solidFill>
                  <a:srgbClr val="4E6A84"/>
                </a:solidFill>
                <a:latin typeface="Fredoka One" panose="020B0604020202020204" charset="0"/>
                <a:cs typeface="Arial"/>
              </a:rPr>
              <a:t>favourite </a:t>
            </a:r>
            <a:r>
              <a:rPr lang="en-US" dirty="0">
                <a:solidFill>
                  <a:srgbClr val="4E6A84"/>
                </a:solidFill>
                <a:latin typeface="Fredoka One" panose="020B0604020202020204" charset="0"/>
                <a:cs typeface="Arial"/>
              </a:rPr>
              <a:t>place? </a:t>
            </a:r>
          </a:p>
          <a:p>
            <a:pPr marL="0" lvl="1" algn="ctr"/>
            <a:endParaRPr lang="en-US" dirty="0">
              <a:solidFill>
                <a:srgbClr val="4E6A84"/>
              </a:solidFill>
              <a:latin typeface="Fredoka One" panose="020B0604020202020204" charset="0"/>
              <a:cs typeface="Arial"/>
            </a:endParaRPr>
          </a:p>
          <a:p>
            <a:pPr marL="0" lvl="1" algn="ctr"/>
            <a:r>
              <a:rPr lang="en-US" dirty="0">
                <a:solidFill>
                  <a:srgbClr val="D78643"/>
                </a:solidFill>
                <a:latin typeface="Fredoka One" panose="020B0604020202020204" charset="0"/>
                <a:cs typeface="Arial"/>
              </a:rPr>
              <a:t>What do you want to see in the countryside?</a:t>
            </a:r>
          </a:p>
          <a:p>
            <a:pPr marL="0" lvl="1" algn="ctr"/>
            <a:endParaRPr lang="en-US" dirty="0">
              <a:solidFill>
                <a:srgbClr val="4E6A84"/>
              </a:solidFill>
              <a:latin typeface="Fredoka One" panose="020B0604020202020204" charset="0"/>
              <a:cs typeface="Arial"/>
            </a:endParaRPr>
          </a:p>
          <a:p>
            <a:pPr marL="0" lvl="1" algn="ctr"/>
            <a:r>
              <a:rPr lang="en-US" dirty="0">
                <a:solidFill>
                  <a:srgbClr val="4E6A84"/>
                </a:solidFill>
                <a:latin typeface="Fredoka One" panose="020B0604020202020204" charset="0"/>
                <a:cs typeface="Arial"/>
              </a:rPr>
              <a:t>What would you like to see when you look out of your window?</a:t>
            </a:r>
          </a:p>
          <a:p>
            <a:pPr marL="0" lvl="1" algn="ctr"/>
            <a:endParaRPr lang="en-US" dirty="0">
              <a:solidFill>
                <a:srgbClr val="4E6A84"/>
              </a:solidFill>
              <a:latin typeface="Fredoka One" panose="020B0604020202020204" charset="0"/>
              <a:cs typeface="Arial"/>
            </a:endParaRPr>
          </a:p>
          <a:p>
            <a:pPr marL="0" lvl="1" algn="ctr"/>
            <a:r>
              <a:rPr lang="en-US" dirty="0">
                <a:solidFill>
                  <a:srgbClr val="D78643"/>
                </a:solidFill>
                <a:latin typeface="Fredoka One" panose="020B0604020202020204" charset="0"/>
                <a:cs typeface="Arial"/>
              </a:rPr>
              <a:t>Think about what might be in your landscape in 100 years?</a:t>
            </a:r>
          </a:p>
          <a:p>
            <a:pPr marL="0" lvl="1" algn="ctr"/>
            <a:endParaRPr lang="en-US" dirty="0">
              <a:solidFill>
                <a:srgbClr val="4E6A84"/>
              </a:solidFill>
              <a:latin typeface="Fredoka One" panose="020B0604020202020204" charset="0"/>
              <a:cs typeface="Arial"/>
            </a:endParaRPr>
          </a:p>
          <a:p>
            <a:pPr marL="0" lvl="1" algn="ctr"/>
            <a:r>
              <a:rPr lang="en-US" dirty="0">
                <a:solidFill>
                  <a:srgbClr val="4E6A84"/>
                </a:solidFill>
                <a:latin typeface="Fredoka One" panose="020B0604020202020204" charset="0"/>
                <a:cs typeface="Arial"/>
              </a:rPr>
              <a:t>Are there things you wish you didn’t have to see in the countryside?</a:t>
            </a:r>
          </a:p>
          <a:p>
            <a:pPr marL="0" lvl="1" algn="ctr"/>
            <a:endParaRPr lang="en-US" dirty="0">
              <a:solidFill>
                <a:srgbClr val="4E6A84"/>
              </a:solidFill>
              <a:latin typeface="Fredoka One" panose="020B0604020202020204" charset="0"/>
              <a:cs typeface="Arial"/>
            </a:endParaRPr>
          </a:p>
          <a:p>
            <a:pPr marL="0" lvl="1" algn="ctr"/>
            <a:r>
              <a:rPr lang="en-US" dirty="0">
                <a:solidFill>
                  <a:srgbClr val="D78643"/>
                </a:solidFill>
                <a:latin typeface="Fredoka One" panose="020B0604020202020204" charset="0"/>
                <a:cs typeface="Arial"/>
              </a:rPr>
              <a:t>Imagine the landscape your favourite animal would like to see?</a:t>
            </a:r>
          </a:p>
        </p:txBody>
      </p:sp>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6965" b="89983" l="9970" r="89980">
                        <a14:foregroundMark x1="49260" y1="22189" x2="35933" y2="53466"/>
                        <a14:foregroundMark x1="72359" y1="41294" x2="73889" y2="41028"/>
                        <a14:backgroundMark x1="26012" y1="41294" x2="26012" y2="40730"/>
                        <a14:backgroundMark x1="44126" y1="21294" x2="43682" y2="21725"/>
                      </a14:backgroundRemoval>
                    </a14:imgEffect>
                  </a14:imgLayer>
                </a14:imgProps>
              </a:ext>
              <a:ext uri="{28A0092B-C50C-407E-A947-70E740481C1C}">
                <a14:useLocalDpi xmlns:a14="http://schemas.microsoft.com/office/drawing/2010/main" val="0"/>
              </a:ext>
            </a:extLst>
          </a:blip>
          <a:stretch>
            <a:fillRect/>
          </a:stretch>
        </p:blipFill>
        <p:spPr>
          <a:xfrm flipH="1">
            <a:off x="9096550" y="263622"/>
            <a:ext cx="5083085" cy="8214357"/>
          </a:xfrm>
          <a:prstGeom prst="rect">
            <a:avLst/>
          </a:prstGeom>
        </p:spPr>
      </p:pic>
      <p:sp>
        <p:nvSpPr>
          <p:cNvPr id="11" name="Rectangle 10"/>
          <p:cNvSpPr/>
          <p:nvPr/>
        </p:nvSpPr>
        <p:spPr>
          <a:xfrm>
            <a:off x="794324" y="992035"/>
            <a:ext cx="3759752" cy="2726900"/>
          </a:xfrm>
          <a:prstGeom prst="rect">
            <a:avLst/>
          </a:prstGeom>
        </p:spPr>
        <p:txBody>
          <a:bodyPr wrap="square">
            <a:spAutoFit/>
          </a:bodyPr>
          <a:lstStyle/>
          <a:p>
            <a:pPr>
              <a:lnSpc>
                <a:spcPct val="107000"/>
              </a:lnSpc>
              <a:spcAft>
                <a:spcPts val="800"/>
              </a:spcAft>
            </a:pPr>
            <a:r>
              <a:rPr lang="en-GB" sz="4000" dirty="0">
                <a:solidFill>
                  <a:srgbClr val="4E6A84"/>
                </a:solidFill>
                <a:latin typeface="Fredoka One" panose="02000000000000000000" pitchFamily="2" charset="77"/>
              </a:rPr>
              <a:t>Things to think about when creating your work…</a:t>
            </a:r>
            <a:endParaRPr lang="en-US" dirty="0">
              <a:solidFill>
                <a:srgbClr val="4E6A84"/>
              </a:solidFill>
              <a:latin typeface="Quicksand" panose="020B0604020202020204" charset="0"/>
              <a:cs typeface="Arial"/>
            </a:endParaRPr>
          </a:p>
        </p:txBody>
      </p:sp>
    </p:spTree>
    <p:extLst>
      <p:ext uri="{BB962C8B-B14F-4D97-AF65-F5344CB8AC3E}">
        <p14:creationId xmlns:p14="http://schemas.microsoft.com/office/powerpoint/2010/main" val="373348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B70BE0-8B72-7A42-889A-1034EAE0907D}"/>
              </a:ext>
            </a:extLst>
          </p:cNvPr>
          <p:cNvPicPr>
            <a:picLocks noChangeAspect="1"/>
          </p:cNvPicPr>
          <p:nvPr/>
        </p:nvPicPr>
        <p:blipFill>
          <a:blip r:embed="rId3"/>
          <a:stretch>
            <a:fillRect/>
          </a:stretch>
        </p:blipFill>
        <p:spPr>
          <a:xfrm>
            <a:off x="-1" y="3559377"/>
            <a:ext cx="12192001" cy="3309774"/>
          </a:xfrm>
          <a:prstGeom prst="rect">
            <a:avLst/>
          </a:prstGeom>
        </p:spPr>
      </p:pic>
      <p:grpSp>
        <p:nvGrpSpPr>
          <p:cNvPr id="9" name="Group 8">
            <a:extLst>
              <a:ext uri="{FF2B5EF4-FFF2-40B4-BE49-F238E27FC236}">
                <a16:creationId xmlns:a16="http://schemas.microsoft.com/office/drawing/2014/main" id="{1666C9C9-BB75-DE41-8738-A758AA257057}"/>
              </a:ext>
            </a:extLst>
          </p:cNvPr>
          <p:cNvGrpSpPr/>
          <p:nvPr/>
        </p:nvGrpSpPr>
        <p:grpSpPr>
          <a:xfrm>
            <a:off x="799934" y="612417"/>
            <a:ext cx="6159665" cy="7189165"/>
            <a:chOff x="3659764" y="708510"/>
            <a:chExt cx="5509044" cy="7189165"/>
          </a:xfrm>
        </p:grpSpPr>
        <p:pic>
          <p:nvPicPr>
            <p:cNvPr id="10" name="Graphic 15">
              <a:extLst>
                <a:ext uri="{FF2B5EF4-FFF2-40B4-BE49-F238E27FC236}">
                  <a16:creationId xmlns:a16="http://schemas.microsoft.com/office/drawing/2014/main" id="{70DECD5C-B59C-E04A-892E-A8B040A2C944}"/>
                </a:ext>
              </a:extLst>
            </p:cNvPr>
            <p:cNvPicPr>
              <a:picLocks noChangeAspect="1"/>
            </p:cNvPicPr>
            <p:nvPr/>
          </p:nvPicPr>
          <p:blipFill>
            <a:blip r:embed="rId4">
              <a:extLst>
                <a:ext uri="{96DAC541-7B7A-43D3-8B79-37D633B846F1}">
                  <asvg:svgBlip xmlns="" xmlns:asvg="http://schemas.microsoft.com/office/drawing/2016/SVG/main" r:embed="rId6"/>
                </a:ext>
              </a:extLst>
            </a:blip>
            <a:stretch>
              <a:fillRect/>
            </a:stretch>
          </p:blipFill>
          <p:spPr>
            <a:xfrm flipH="1">
              <a:off x="3659764" y="708510"/>
              <a:ext cx="5509044" cy="7189165"/>
            </a:xfrm>
            <a:prstGeom prst="rect">
              <a:avLst/>
            </a:prstGeom>
          </p:spPr>
        </p:pic>
        <p:sp>
          <p:nvSpPr>
            <p:cNvPr id="11" name="TextBox 10">
              <a:extLst>
                <a:ext uri="{FF2B5EF4-FFF2-40B4-BE49-F238E27FC236}">
                  <a16:creationId xmlns:a16="http://schemas.microsoft.com/office/drawing/2014/main" id="{F9FF5F7C-CCAB-E64F-BBBE-C66A0B918794}"/>
                </a:ext>
              </a:extLst>
            </p:cNvPr>
            <p:cNvSpPr txBox="1"/>
            <p:nvPr/>
          </p:nvSpPr>
          <p:spPr>
            <a:xfrm>
              <a:off x="4101079" y="1731446"/>
              <a:ext cx="4626411" cy="5909310"/>
            </a:xfrm>
            <a:prstGeom prst="rect">
              <a:avLst/>
            </a:prstGeom>
            <a:noFill/>
          </p:spPr>
          <p:txBody>
            <a:bodyPr wrap="square" rtlCol="0">
              <a:spAutoFit/>
            </a:bodyPr>
            <a:lstStyle/>
            <a:p>
              <a:r>
                <a:rPr lang="en-GB" sz="3600" dirty="0">
                  <a:solidFill>
                    <a:schemeClr val="bg1"/>
                  </a:solidFill>
                  <a:latin typeface="Fredoka One" panose="02000000000000000000" pitchFamily="2" charset="77"/>
                </a:rPr>
                <a:t>When you have made your cards:</a:t>
              </a:r>
            </a:p>
            <a:p>
              <a:endParaRPr lang="en-GB" sz="2800" dirty="0">
                <a:solidFill>
                  <a:srgbClr val="FFFFFF"/>
                </a:solidFill>
                <a:latin typeface="Quicksand" panose="020B0604020202020204" charset="0"/>
              </a:endParaRPr>
            </a:p>
            <a:p>
              <a:pPr marL="342900" lvl="1" indent="-342900">
                <a:buFont typeface="Arial"/>
                <a:buChar char="•"/>
              </a:pPr>
              <a:r>
                <a:rPr lang="en-US" sz="2400" dirty="0">
                  <a:solidFill>
                    <a:srgbClr val="FFFFFF"/>
                  </a:solidFill>
                  <a:latin typeface="Fredoka One" panose="020B0604020202020204" charset="0"/>
                  <a:cs typeface="Arial"/>
                </a:rPr>
                <a:t>Arrange</a:t>
              </a:r>
              <a:r>
                <a:rPr lang="en-US" sz="2000" dirty="0">
                  <a:solidFill>
                    <a:srgbClr val="FFFFFF"/>
                  </a:solidFill>
                  <a:latin typeface="Quicksand" panose="020B0604020202020204" charset="0"/>
                  <a:cs typeface="Arial"/>
                </a:rPr>
                <a:t> your scenes multiple times. </a:t>
              </a:r>
            </a:p>
            <a:p>
              <a:pPr marL="342900" lvl="1" indent="-342900">
                <a:buFont typeface="Arial"/>
                <a:buChar char="•"/>
              </a:pPr>
              <a:endParaRPr lang="en-US" sz="2000" dirty="0">
                <a:solidFill>
                  <a:srgbClr val="FFFFFF"/>
                </a:solidFill>
                <a:latin typeface="Quicksand" panose="020B0604020202020204" charset="0"/>
                <a:cs typeface="Arial"/>
              </a:endParaRPr>
            </a:p>
            <a:p>
              <a:pPr marL="342900" lvl="1" indent="-342900">
                <a:buFont typeface="Arial"/>
                <a:buChar char="•"/>
              </a:pPr>
              <a:r>
                <a:rPr lang="en-US" sz="2400" dirty="0">
                  <a:solidFill>
                    <a:srgbClr val="FFFFFF"/>
                  </a:solidFill>
                  <a:latin typeface="Fredoka One" panose="020B0604020202020204" charset="0"/>
                  <a:cs typeface="Arial"/>
                </a:rPr>
                <a:t>Swap</a:t>
              </a:r>
              <a:r>
                <a:rPr lang="en-US" sz="2000" dirty="0">
                  <a:solidFill>
                    <a:srgbClr val="FFFFFF"/>
                  </a:solidFill>
                  <a:latin typeface="Quicksand" panose="020B0604020202020204" charset="0"/>
                  <a:cs typeface="Arial"/>
                </a:rPr>
                <a:t> with other people in your group. </a:t>
              </a:r>
            </a:p>
            <a:p>
              <a:pPr marL="342900" lvl="1" indent="-342900">
                <a:buFont typeface="Arial"/>
                <a:buChar char="•"/>
              </a:pPr>
              <a:endParaRPr lang="en-US" sz="2000" dirty="0">
                <a:solidFill>
                  <a:srgbClr val="FFFFFF"/>
                </a:solidFill>
                <a:latin typeface="Quicksand" panose="020B0604020202020204" charset="0"/>
                <a:cs typeface="Arial"/>
              </a:endParaRPr>
            </a:p>
            <a:p>
              <a:pPr marL="342900" lvl="1" indent="-342900">
                <a:buFont typeface="Arial"/>
                <a:buChar char="•"/>
              </a:pPr>
              <a:r>
                <a:rPr lang="en-US" sz="2000" dirty="0">
                  <a:solidFill>
                    <a:srgbClr val="FFFFFF"/>
                  </a:solidFill>
                  <a:latin typeface="Quicksand" panose="020B0604020202020204" charset="0"/>
                  <a:cs typeface="Arial"/>
                </a:rPr>
                <a:t>Do the cards go together?</a:t>
              </a:r>
            </a:p>
            <a:p>
              <a:pPr marL="342900" lvl="1" indent="-342900">
                <a:buFont typeface="Arial"/>
                <a:buChar char="•"/>
              </a:pPr>
              <a:endParaRPr lang="en-US" sz="2000" dirty="0">
                <a:solidFill>
                  <a:srgbClr val="FFFFFF"/>
                </a:solidFill>
                <a:latin typeface="Quicksand" panose="020B0604020202020204" charset="0"/>
                <a:cs typeface="Arial"/>
              </a:endParaRPr>
            </a:p>
            <a:p>
              <a:pPr marL="342900" lvl="1" indent="-342900">
                <a:buFont typeface="Arial"/>
                <a:buChar char="•"/>
              </a:pPr>
              <a:r>
                <a:rPr lang="en-US" sz="2000" dirty="0">
                  <a:solidFill>
                    <a:srgbClr val="FFFFFF"/>
                  </a:solidFill>
                  <a:latin typeface="Quicksand" panose="020B0604020202020204" charset="0"/>
                  <a:cs typeface="Arial"/>
                </a:rPr>
                <a:t>Do you have a </a:t>
              </a:r>
              <a:r>
                <a:rPr lang="en-US" sz="2000" dirty="0" err="1" smtClean="0">
                  <a:solidFill>
                    <a:srgbClr val="FFFFFF"/>
                  </a:solidFill>
                  <a:latin typeface="Quicksand" panose="020B0604020202020204" charset="0"/>
                  <a:cs typeface="Arial"/>
                </a:rPr>
                <a:t>favourite</a:t>
              </a:r>
              <a:r>
                <a:rPr lang="en-US" sz="2000" dirty="0" smtClean="0">
                  <a:solidFill>
                    <a:srgbClr val="FFFFFF"/>
                  </a:solidFill>
                  <a:latin typeface="Quicksand" panose="020B0604020202020204" charset="0"/>
                  <a:cs typeface="Arial"/>
                </a:rPr>
                <a:t> </a:t>
              </a:r>
              <a:r>
                <a:rPr lang="en-US" sz="2000" dirty="0">
                  <a:solidFill>
                    <a:srgbClr val="FFFFFF"/>
                  </a:solidFill>
                  <a:latin typeface="Quicksand" panose="020B0604020202020204" charset="0"/>
                  <a:cs typeface="Arial"/>
                </a:rPr>
                <a:t>order? </a:t>
              </a:r>
            </a:p>
            <a:p>
              <a:pPr marL="342900" lvl="1" indent="-342900">
                <a:buFont typeface="Arial"/>
                <a:buChar char="•"/>
              </a:pPr>
              <a:endParaRPr lang="en-US" sz="2000" dirty="0">
                <a:solidFill>
                  <a:srgbClr val="FFFFFF"/>
                </a:solidFill>
                <a:latin typeface="Quicksand" panose="020B0604020202020204" charset="0"/>
                <a:cs typeface="Arial"/>
              </a:endParaRPr>
            </a:p>
            <a:p>
              <a:pPr marL="342900" lvl="1" indent="-342900">
                <a:buFont typeface="Arial"/>
                <a:buChar char="•"/>
              </a:pPr>
              <a:r>
                <a:rPr lang="en-US" sz="2000" dirty="0">
                  <a:solidFill>
                    <a:srgbClr val="FFFFFF"/>
                  </a:solidFill>
                  <a:latin typeface="Quicksand" panose="020B0604020202020204" charset="0"/>
                  <a:cs typeface="Arial"/>
                </a:rPr>
                <a:t>What's the story? Create a story based on one of your landscapes. </a:t>
              </a:r>
            </a:p>
            <a:p>
              <a:endParaRPr lang="en-GB" sz="2200" dirty="0">
                <a:solidFill>
                  <a:schemeClr val="bg1"/>
                </a:solidFill>
                <a:latin typeface="Quicksand" pitchFamily="2" charset="77"/>
              </a:endParaRPr>
            </a:p>
            <a:p>
              <a:endParaRPr lang="en-GB" sz="2200" dirty="0">
                <a:solidFill>
                  <a:schemeClr val="bg1"/>
                </a:solidFill>
                <a:latin typeface="Quicksand" pitchFamily="2" charset="77"/>
              </a:endParaRPr>
            </a:p>
            <a:p>
              <a:endParaRPr lang="en-US" dirty="0"/>
            </a:p>
          </p:txBody>
        </p:sp>
      </p:grpSp>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backgroundRemoval t="6965" b="89983" l="9970" r="89980">
                        <a14:foregroundMark x1="49260" y1="22189" x2="35933" y2="53466"/>
                        <a14:foregroundMark x1="72359" y1="41294" x2="73889" y2="41028"/>
                        <a14:backgroundMark x1="26012" y1="41294" x2="26012" y2="40730"/>
                        <a14:backgroundMark x1="44126" y1="21294" x2="43682" y2="21725"/>
                      </a14:backgroundRemoval>
                    </a14:imgEffect>
                  </a14:imgLayer>
                </a14:imgProps>
              </a:ext>
              <a:ext uri="{28A0092B-C50C-407E-A947-70E740481C1C}">
                <a14:useLocalDpi xmlns:a14="http://schemas.microsoft.com/office/drawing/2010/main" val="0"/>
              </a:ext>
            </a:extLst>
          </a:blip>
          <a:stretch>
            <a:fillRect/>
          </a:stretch>
        </p:blipFill>
        <p:spPr>
          <a:xfrm flipH="1">
            <a:off x="7269948" y="421273"/>
            <a:ext cx="5083085" cy="8214357"/>
          </a:xfrm>
          <a:prstGeom prst="rect">
            <a:avLst/>
          </a:prstGeom>
        </p:spPr>
      </p:pic>
    </p:spTree>
    <p:extLst>
      <p:ext uri="{BB962C8B-B14F-4D97-AF65-F5344CB8AC3E}">
        <p14:creationId xmlns:p14="http://schemas.microsoft.com/office/powerpoint/2010/main" val="374933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6950BFC3-D8DA-4A85-94F7-54DA5524770B}">
      <p188:commentRel xmlns="" xmlns:p188="http://schemas.microsoft.com/office/powerpoint/2018/8/main" r:id="rId9"/>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464419" y="-788616"/>
            <a:ext cx="5872764" cy="8534401"/>
          </a:xfrm>
          <a:prstGeom prst="rect">
            <a:avLst/>
          </a:prstGeom>
          <a:ln>
            <a:solidFill>
              <a:schemeClr val="bg1">
                <a:lumMod val="85000"/>
              </a:schemeClr>
            </a:solidFill>
          </a:ln>
        </p:spPr>
      </p:pic>
      <p:sp>
        <p:nvSpPr>
          <p:cNvPr id="13" name="Rectangle 12"/>
          <p:cNvSpPr/>
          <p:nvPr/>
        </p:nvSpPr>
        <p:spPr>
          <a:xfrm rot="16200000">
            <a:off x="-2188362" y="692921"/>
            <a:ext cx="5375470" cy="462242"/>
          </a:xfrm>
          <a:prstGeom prst="rect">
            <a:avLst/>
          </a:prstGeom>
        </p:spPr>
        <p:txBody>
          <a:bodyPr wrap="square">
            <a:spAutoFit/>
          </a:bodyPr>
          <a:lstStyle/>
          <a:p>
            <a:pPr>
              <a:lnSpc>
                <a:spcPct val="107000"/>
              </a:lnSpc>
              <a:spcAft>
                <a:spcPts val="800"/>
              </a:spcAft>
            </a:pPr>
            <a:r>
              <a:rPr lang="en-GB" sz="2400" dirty="0" smtClean="0">
                <a:solidFill>
                  <a:srgbClr val="4E6A84"/>
                </a:solidFill>
                <a:latin typeface="Fredoka One" panose="02000000000000000000" pitchFamily="2" charset="77"/>
              </a:rPr>
              <a:t>Myriorama Template</a:t>
            </a:r>
            <a:endParaRPr lang="en-US" sz="1100" dirty="0">
              <a:solidFill>
                <a:srgbClr val="4E6A84"/>
              </a:solidFill>
              <a:latin typeface="Quicksand" panose="020B0604020202020204" charset="0"/>
              <a:cs typeface="Arial"/>
            </a:endParaRPr>
          </a:p>
        </p:txBody>
      </p:sp>
    </p:spTree>
    <p:extLst>
      <p:ext uri="{BB962C8B-B14F-4D97-AF65-F5344CB8AC3E}">
        <p14:creationId xmlns:p14="http://schemas.microsoft.com/office/powerpoint/2010/main" val="2940349075"/>
      </p:ext>
    </p:extLst>
  </p:cSld>
  <p:clrMapOvr>
    <a:masterClrMapping/>
  </p:clrMapOvr>
  <p:timing>
    <p:tnLst>
      <p:par>
        <p:cTn id="1" dur="indefinite" restart="never" nodeType="tmRoot"/>
      </p:par>
    </p:tnLst>
  </p:timing>
  <p:extLst mod="1">
    <p:ext uri="{6950BFC3-D8DA-4A85-94F7-54DA5524770B}">
      <p188:commentRel xmlns="" xmlns:p188="http://schemas.microsoft.com/office/powerpoint/2018/8/main" r:id="rId9"/>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B70BE0-8B72-7A42-889A-1034EAE0907D}"/>
              </a:ext>
            </a:extLst>
          </p:cNvPr>
          <p:cNvPicPr>
            <a:picLocks noChangeAspect="1"/>
          </p:cNvPicPr>
          <p:nvPr/>
        </p:nvPicPr>
        <p:blipFill>
          <a:blip r:embed="rId3"/>
          <a:stretch>
            <a:fillRect/>
          </a:stretch>
        </p:blipFill>
        <p:spPr>
          <a:xfrm>
            <a:off x="7991" y="3548226"/>
            <a:ext cx="12192001" cy="3309774"/>
          </a:xfrm>
          <a:prstGeom prst="rect">
            <a:avLst/>
          </a:prstGeom>
        </p:spPr>
      </p:pic>
      <p:sp>
        <p:nvSpPr>
          <p:cNvPr id="2" name="Rectangle 1"/>
          <p:cNvSpPr/>
          <p:nvPr/>
        </p:nvSpPr>
        <p:spPr>
          <a:xfrm>
            <a:off x="794323" y="580743"/>
            <a:ext cx="7608532" cy="1924629"/>
          </a:xfrm>
          <a:prstGeom prst="rect">
            <a:avLst/>
          </a:prstGeom>
        </p:spPr>
        <p:txBody>
          <a:bodyPr wrap="square">
            <a:spAutoFit/>
          </a:bodyPr>
          <a:lstStyle/>
          <a:p>
            <a:pPr>
              <a:lnSpc>
                <a:spcPct val="107000"/>
              </a:lnSpc>
              <a:spcAft>
                <a:spcPts val="800"/>
              </a:spcAft>
            </a:pPr>
            <a:r>
              <a:rPr lang="en-GB" sz="4000" dirty="0">
                <a:solidFill>
                  <a:srgbClr val="4E6A84"/>
                </a:solidFill>
                <a:latin typeface="Fredoka One" panose="02000000000000000000" pitchFamily="2" charset="77"/>
              </a:rPr>
              <a:t>What is a myriorama?</a:t>
            </a:r>
          </a:p>
          <a:p>
            <a:pPr>
              <a:lnSpc>
                <a:spcPct val="120000"/>
              </a:lnSpc>
            </a:pPr>
            <a:r>
              <a:rPr lang="en-GB" dirty="0">
                <a:solidFill>
                  <a:srgbClr val="4E6A84"/>
                </a:solidFill>
                <a:latin typeface="Quicksand" panose="020B0604020202020204" charset="0"/>
              </a:rPr>
              <a:t>In the early 1820s, a popular new toy came on the market known as the </a:t>
            </a:r>
            <a:r>
              <a:rPr lang="en-GB" sz="2000" dirty="0">
                <a:solidFill>
                  <a:srgbClr val="D78643"/>
                </a:solidFill>
                <a:latin typeface="Fredoka One" panose="020B0604020202020204" charset="0"/>
              </a:rPr>
              <a:t>myriorama</a:t>
            </a:r>
            <a:r>
              <a:rPr lang="en-GB" dirty="0">
                <a:solidFill>
                  <a:srgbClr val="4E6A84"/>
                </a:solidFill>
                <a:latin typeface="Quicksand" panose="020B0604020202020204" charset="0"/>
              </a:rPr>
              <a:t>, the word simply means </a:t>
            </a:r>
            <a:r>
              <a:rPr lang="en-GB" sz="2000" dirty="0">
                <a:solidFill>
                  <a:srgbClr val="D78643"/>
                </a:solidFill>
                <a:latin typeface="Fredoka One" panose="020B0604020202020204" charset="0"/>
              </a:rPr>
              <a:t>many views</a:t>
            </a:r>
            <a:r>
              <a:rPr lang="en-GB" dirty="0">
                <a:solidFill>
                  <a:srgbClr val="4E6A84"/>
                </a:solidFill>
                <a:latin typeface="Quicksand" panose="020B0604020202020204" charset="0"/>
              </a:rPr>
              <a:t>. A myriorama is a set of illustrated cards, each representing a slice of a landscape.</a:t>
            </a:r>
            <a:endParaRPr lang="en-US" dirty="0">
              <a:solidFill>
                <a:srgbClr val="4E6A84"/>
              </a:solidFill>
              <a:latin typeface="Quicksand" panose="020B0604020202020204" charset="0"/>
              <a:cs typeface="Arial"/>
            </a:endParaRPr>
          </a:p>
        </p:txBody>
      </p:sp>
      <p:pic>
        <p:nvPicPr>
          <p:cNvPr id="10" name="Picture 9"/>
          <p:cNvPicPr>
            <a:picLocks noChangeAspect="1"/>
          </p:cNvPicPr>
          <p:nvPr/>
        </p:nvPicPr>
        <p:blipFill rotWithShape="1">
          <a:blip r:embed="rId4"/>
          <a:srcRect l="6966" r="4488"/>
          <a:stretch/>
        </p:blipFill>
        <p:spPr>
          <a:xfrm>
            <a:off x="794323" y="2800952"/>
            <a:ext cx="9890654" cy="3655996"/>
          </a:xfrm>
          <a:prstGeom prst="rect">
            <a:avLst/>
          </a:prstGeom>
        </p:spPr>
      </p:pic>
      <p:sp>
        <p:nvSpPr>
          <p:cNvPr id="12" name="tab">
            <a:hlinkClick r:id="" action="ppaction://hlinkshowjump?jump=nextslide"/>
            <a:extLst>
              <a:ext uri="{FF2B5EF4-FFF2-40B4-BE49-F238E27FC236}">
                <a16:creationId xmlns:a16="http://schemas.microsoft.com/office/drawing/2014/main" id="{5D4A6D55-41A0-E740-B690-104B85FC68D7}"/>
              </a:ext>
            </a:extLst>
          </p:cNvPr>
          <p:cNvSpPr/>
          <p:nvPr/>
        </p:nvSpPr>
        <p:spPr>
          <a:xfrm>
            <a:off x="8874270" y="580743"/>
            <a:ext cx="2597039" cy="2855207"/>
          </a:xfrm>
          <a:prstGeom prst="roundRect">
            <a:avLst>
              <a:gd name="adj" fmla="val 33750"/>
            </a:avLst>
          </a:prstGeom>
          <a:solidFill>
            <a:srgbClr val="FFD9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dirty="0">
                <a:solidFill>
                  <a:srgbClr val="4E6A84"/>
                </a:solidFill>
                <a:latin typeface="Quicksand" panose="020B0604020202020204" charset="0"/>
              </a:rPr>
              <a:t>This </a:t>
            </a:r>
            <a:r>
              <a:rPr lang="en-US" dirty="0">
                <a:solidFill>
                  <a:srgbClr val="4E6A84"/>
                </a:solidFill>
                <a:latin typeface="Quicksand" panose="020B0604020202020204" charset="0"/>
                <a:cs typeface="Arial"/>
              </a:rPr>
              <a:t>picture shows one made in 1824, when </a:t>
            </a:r>
            <a:r>
              <a:rPr lang="en-US" dirty="0" err="1">
                <a:solidFill>
                  <a:srgbClr val="4E6A84"/>
                </a:solidFill>
                <a:latin typeface="Quicksand" panose="020B0604020202020204" charset="0"/>
                <a:cs typeface="Arial"/>
              </a:rPr>
              <a:t>myrioramas</a:t>
            </a:r>
            <a:r>
              <a:rPr lang="en-US" dirty="0">
                <a:solidFill>
                  <a:srgbClr val="4E6A84"/>
                </a:solidFill>
                <a:latin typeface="Quicksand" panose="020B0604020202020204" charset="0"/>
                <a:cs typeface="Arial"/>
              </a:rPr>
              <a:t> were a popular craze with adults and children. </a:t>
            </a:r>
          </a:p>
        </p:txBody>
      </p:sp>
    </p:spTree>
    <p:extLst>
      <p:ext uri="{BB962C8B-B14F-4D97-AF65-F5344CB8AC3E}">
        <p14:creationId xmlns:p14="http://schemas.microsoft.com/office/powerpoint/2010/main" val="297133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B70BE0-8B72-7A42-889A-1034EAE0907D}"/>
              </a:ext>
            </a:extLst>
          </p:cNvPr>
          <p:cNvPicPr>
            <a:picLocks noChangeAspect="1"/>
          </p:cNvPicPr>
          <p:nvPr/>
        </p:nvPicPr>
        <p:blipFill>
          <a:blip r:embed="rId3"/>
          <a:stretch>
            <a:fillRect/>
          </a:stretch>
        </p:blipFill>
        <p:spPr>
          <a:xfrm>
            <a:off x="7991" y="3548226"/>
            <a:ext cx="12192001" cy="3309774"/>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3962"/>
          <a:stretch/>
        </p:blipFill>
        <p:spPr>
          <a:xfrm>
            <a:off x="7183723" y="2267451"/>
            <a:ext cx="4671787" cy="4085809"/>
          </a:xfrm>
          <a:prstGeom prst="roundRect">
            <a:avLst/>
          </a:prstGeom>
        </p:spPr>
      </p:pic>
      <p:sp>
        <p:nvSpPr>
          <p:cNvPr id="2" name="Rectangle 1"/>
          <p:cNvSpPr/>
          <p:nvPr/>
        </p:nvSpPr>
        <p:spPr>
          <a:xfrm>
            <a:off x="794323" y="572410"/>
            <a:ext cx="7329789" cy="706347"/>
          </a:xfrm>
          <a:prstGeom prst="rect">
            <a:avLst/>
          </a:prstGeom>
        </p:spPr>
        <p:txBody>
          <a:bodyPr wrap="square">
            <a:spAutoFit/>
          </a:bodyPr>
          <a:lstStyle/>
          <a:p>
            <a:pPr>
              <a:lnSpc>
                <a:spcPct val="107000"/>
              </a:lnSpc>
              <a:spcAft>
                <a:spcPts val="800"/>
              </a:spcAft>
            </a:pPr>
            <a:r>
              <a:rPr lang="en-GB" sz="4000" dirty="0">
                <a:solidFill>
                  <a:srgbClr val="4E6A84"/>
                </a:solidFill>
                <a:latin typeface="Fredoka One" panose="02000000000000000000" pitchFamily="2" charset="77"/>
              </a:rPr>
              <a:t>Why is it special?</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1112" y="1445739"/>
            <a:ext cx="4986504" cy="4339044"/>
          </a:xfrm>
          <a:prstGeom prst="rect">
            <a:avLst/>
          </a:prstGeom>
        </p:spPr>
      </p:pic>
      <p:sp>
        <p:nvSpPr>
          <p:cNvPr id="13" name="Rectangle 12"/>
          <p:cNvSpPr/>
          <p:nvPr/>
        </p:nvSpPr>
        <p:spPr>
          <a:xfrm>
            <a:off x="2920733" y="2149891"/>
            <a:ext cx="3291417" cy="3046988"/>
          </a:xfrm>
          <a:prstGeom prst="rect">
            <a:avLst/>
          </a:prstGeom>
        </p:spPr>
        <p:txBody>
          <a:bodyPr wrap="square">
            <a:spAutoFit/>
          </a:bodyPr>
          <a:lstStyle/>
          <a:p>
            <a:pPr algn="ctr">
              <a:lnSpc>
                <a:spcPct val="120000"/>
              </a:lnSpc>
            </a:pPr>
            <a:r>
              <a:rPr lang="en-US" dirty="0">
                <a:solidFill>
                  <a:srgbClr val="4E6A84"/>
                </a:solidFill>
                <a:latin typeface="Quicksand" panose="020B0604020202020204" charset="0"/>
                <a:cs typeface="Arial"/>
              </a:rPr>
              <a:t>Each panel of a myriorama shows a different section of the landscape, when put together they make one long </a:t>
            </a:r>
            <a:r>
              <a:rPr lang="en-US" sz="2200" dirty="0">
                <a:solidFill>
                  <a:srgbClr val="D78643"/>
                </a:solidFill>
                <a:latin typeface="Fredoka One" panose="020B0604020202020204" charset="0"/>
                <a:cs typeface="Arial"/>
              </a:rPr>
              <a:t>continuous</a:t>
            </a:r>
            <a:r>
              <a:rPr lang="en-US" dirty="0">
                <a:solidFill>
                  <a:srgbClr val="4E6A84"/>
                </a:solidFill>
                <a:latin typeface="Quicksand" panose="020B0604020202020204" charset="0"/>
                <a:cs typeface="Arial"/>
              </a:rPr>
              <a:t> scene. </a:t>
            </a:r>
          </a:p>
          <a:p>
            <a:pPr algn="ctr">
              <a:lnSpc>
                <a:spcPct val="120000"/>
              </a:lnSpc>
            </a:pPr>
            <a:endParaRPr lang="en-US" sz="1200" dirty="0">
              <a:solidFill>
                <a:srgbClr val="4E6A84"/>
              </a:solidFill>
              <a:latin typeface="Quicksand" panose="020B0604020202020204" charset="0"/>
              <a:cs typeface="Arial"/>
            </a:endParaRPr>
          </a:p>
          <a:p>
            <a:pPr algn="ctr">
              <a:lnSpc>
                <a:spcPct val="120000"/>
              </a:lnSpc>
            </a:pPr>
            <a:r>
              <a:rPr lang="en-US" dirty="0">
                <a:solidFill>
                  <a:srgbClr val="4E6A84"/>
                </a:solidFill>
                <a:latin typeface="Quicksand" panose="020B0604020202020204" charset="0"/>
                <a:cs typeface="Arial"/>
              </a:rPr>
              <a:t>The cards can be rearranged in </a:t>
            </a:r>
            <a:r>
              <a:rPr lang="en-US" b="1" dirty="0">
                <a:solidFill>
                  <a:srgbClr val="4E6A84"/>
                </a:solidFill>
                <a:latin typeface="Quicksand" panose="020B0604020202020204" charset="0"/>
                <a:cs typeface="Arial"/>
              </a:rPr>
              <a:t>any</a:t>
            </a:r>
            <a:r>
              <a:rPr lang="en-US" dirty="0">
                <a:solidFill>
                  <a:srgbClr val="4E6A84"/>
                </a:solidFill>
                <a:latin typeface="Quicksand" panose="020B0604020202020204" charset="0"/>
                <a:cs typeface="Arial"/>
              </a:rPr>
              <a:t> order to make an endless, changing landscape.  </a:t>
            </a:r>
          </a:p>
        </p:txBody>
      </p:sp>
      <p:sp>
        <p:nvSpPr>
          <p:cNvPr id="17" name="tab">
            <a:hlinkClick r:id="" action="ppaction://hlinkshowjump?jump=nextslide"/>
            <a:extLst>
              <a:ext uri="{FF2B5EF4-FFF2-40B4-BE49-F238E27FC236}">
                <a16:creationId xmlns:a16="http://schemas.microsoft.com/office/drawing/2014/main" id="{5D4A6D55-41A0-E740-B690-104B85FC68D7}"/>
              </a:ext>
            </a:extLst>
          </p:cNvPr>
          <p:cNvSpPr/>
          <p:nvPr/>
        </p:nvSpPr>
        <p:spPr>
          <a:xfrm>
            <a:off x="7560554" y="683609"/>
            <a:ext cx="3918126" cy="1357278"/>
          </a:xfrm>
          <a:prstGeom prst="roundRect">
            <a:avLst>
              <a:gd name="adj" fmla="val 33750"/>
            </a:avLst>
          </a:prstGeom>
          <a:solidFill>
            <a:srgbClr val="FFD9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dirty="0">
                <a:solidFill>
                  <a:srgbClr val="4E6A84"/>
                </a:solidFill>
                <a:latin typeface="Quicksand" panose="020B0604020202020204" charset="0"/>
                <a:cs typeface="Arial"/>
              </a:rPr>
              <a:t>Amazingly, a pack of just 12 cards can be rearranged in </a:t>
            </a:r>
            <a:r>
              <a:rPr lang="en-US" sz="2000" dirty="0">
                <a:solidFill>
                  <a:srgbClr val="4E6A84"/>
                </a:solidFill>
                <a:latin typeface="Fredoka One" panose="020B0604020202020204" charset="0"/>
                <a:cs typeface="Arial"/>
              </a:rPr>
              <a:t>479,001,600</a:t>
            </a:r>
            <a:r>
              <a:rPr lang="fi-FI" dirty="0">
                <a:solidFill>
                  <a:srgbClr val="4E6A84"/>
                </a:solidFill>
                <a:latin typeface="Quicksand" panose="020B0604020202020204" charset="0"/>
                <a:cs typeface="Arial"/>
              </a:rPr>
              <a:t> </a:t>
            </a:r>
            <a:r>
              <a:rPr lang="en-US" dirty="0">
                <a:solidFill>
                  <a:srgbClr val="4E6A84"/>
                </a:solidFill>
                <a:latin typeface="Quicksand" panose="020B0604020202020204" charset="0"/>
                <a:cs typeface="Arial"/>
              </a:rPr>
              <a:t>different ways!</a:t>
            </a:r>
          </a:p>
        </p:txBody>
      </p:sp>
      <p:pic>
        <p:nvPicPr>
          <p:cNvPr id="18" name="Picture 17"/>
          <p:cNvPicPr>
            <a:picLocks noChangeAspect="1"/>
          </p:cNvPicPr>
          <p:nvPr/>
        </p:nvPicPr>
        <p:blipFill>
          <a:blip r:embed="rId6">
            <a:extLst>
              <a:ext uri="{BEBA8EAE-BF5A-486C-A8C5-ECC9F3942E4B}">
                <a14:imgProps xmlns:a14="http://schemas.microsoft.com/office/drawing/2010/main">
                  <a14:imgLayer r:embed="rId7">
                    <a14:imgEffect>
                      <a14:backgroundRemoval t="6965" b="89983" l="9970" r="89980">
                        <a14:foregroundMark x1="49260" y1="22189" x2="35933" y2="53466"/>
                        <a14:foregroundMark x1="72359" y1="41294" x2="73889" y2="41028"/>
                        <a14:backgroundMark x1="26012" y1="41294" x2="26012" y2="40730"/>
                        <a14:backgroundMark x1="44126" y1="21294" x2="43682" y2="21725"/>
                      </a14:backgroundRemoval>
                    </a14:imgEffect>
                  </a14:imgLayer>
                </a14:imgProps>
              </a:ext>
              <a:ext uri="{28A0092B-C50C-407E-A947-70E740481C1C}">
                <a14:useLocalDpi xmlns:a14="http://schemas.microsoft.com/office/drawing/2010/main" val="0"/>
              </a:ext>
            </a:extLst>
          </a:blip>
          <a:stretch>
            <a:fillRect/>
          </a:stretch>
        </p:blipFill>
        <p:spPr>
          <a:xfrm>
            <a:off x="-601182" y="1191127"/>
            <a:ext cx="4347682" cy="6498149"/>
          </a:xfrm>
          <a:prstGeom prst="rect">
            <a:avLst/>
          </a:prstGeom>
        </p:spPr>
      </p:pic>
    </p:spTree>
    <p:extLst>
      <p:ext uri="{BB962C8B-B14F-4D97-AF65-F5344CB8AC3E}">
        <p14:creationId xmlns:p14="http://schemas.microsoft.com/office/powerpoint/2010/main" val="68278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94321" y="582347"/>
            <a:ext cx="10746369" cy="2441694"/>
          </a:xfrm>
          <a:prstGeom prst="rect">
            <a:avLst/>
          </a:prstGeom>
        </p:spPr>
        <p:txBody>
          <a:bodyPr wrap="square">
            <a:spAutoFit/>
          </a:bodyPr>
          <a:lstStyle/>
          <a:p>
            <a:pPr>
              <a:lnSpc>
                <a:spcPct val="107000"/>
              </a:lnSpc>
              <a:spcAft>
                <a:spcPts val="800"/>
              </a:spcAft>
            </a:pPr>
            <a:r>
              <a:rPr lang="en-GB" sz="4000" dirty="0">
                <a:solidFill>
                  <a:srgbClr val="4E6A84"/>
                </a:solidFill>
                <a:latin typeface="Fredoka One" panose="02000000000000000000" pitchFamily="2" charset="77"/>
              </a:rPr>
              <a:t>How does it work?</a:t>
            </a:r>
          </a:p>
          <a:p>
            <a:pPr>
              <a:lnSpc>
                <a:spcPct val="120000"/>
              </a:lnSpc>
            </a:pPr>
            <a:r>
              <a:rPr lang="en-US" dirty="0">
                <a:solidFill>
                  <a:srgbClr val="4E6A84"/>
                </a:solidFill>
                <a:latin typeface="Quicksand" panose="020B0604020202020204" charset="0"/>
                <a:cs typeface="Arial"/>
              </a:rPr>
              <a:t>A myriorama can be as simple or complicated as you like, but the important thing is that each individual drawing needs to line up with all the others to make one long scene. </a:t>
            </a:r>
          </a:p>
          <a:p>
            <a:pPr>
              <a:lnSpc>
                <a:spcPct val="120000"/>
              </a:lnSpc>
            </a:pPr>
            <a:endParaRPr lang="en-US" sz="800" dirty="0">
              <a:solidFill>
                <a:srgbClr val="4E6A84"/>
              </a:solidFill>
              <a:latin typeface="Quicksand" panose="020B0604020202020204" charset="0"/>
              <a:cs typeface="Arial"/>
            </a:endParaRPr>
          </a:p>
          <a:p>
            <a:pPr>
              <a:lnSpc>
                <a:spcPct val="120000"/>
              </a:lnSpc>
            </a:pPr>
            <a:r>
              <a:rPr lang="en-US" dirty="0">
                <a:solidFill>
                  <a:srgbClr val="4E6A84"/>
                </a:solidFill>
                <a:latin typeface="Quicksand" panose="020B0604020202020204" charset="0"/>
                <a:cs typeface="Arial"/>
              </a:rPr>
              <a:t>Look at the example, you can see that the </a:t>
            </a:r>
            <a:r>
              <a:rPr lang="en-US" sz="2000" dirty="0">
                <a:solidFill>
                  <a:srgbClr val="D78643"/>
                </a:solidFill>
                <a:latin typeface="Fredoka One" panose="020B0604020202020204" charset="0"/>
                <a:cs typeface="Arial"/>
              </a:rPr>
              <a:t>horizontal</a:t>
            </a:r>
            <a:r>
              <a:rPr lang="en-US" dirty="0">
                <a:solidFill>
                  <a:srgbClr val="4E6A84"/>
                </a:solidFill>
                <a:latin typeface="Quicksand" panose="020B0604020202020204" charset="0"/>
                <a:cs typeface="Arial"/>
              </a:rPr>
              <a:t> lines running through the pictures all join at the same place. </a:t>
            </a:r>
          </a:p>
        </p:txBody>
      </p:sp>
      <p:pic>
        <p:nvPicPr>
          <p:cNvPr id="7" name="Picture 6">
            <a:extLst>
              <a:ext uri="{FF2B5EF4-FFF2-40B4-BE49-F238E27FC236}">
                <a16:creationId xmlns:a16="http://schemas.microsoft.com/office/drawing/2014/main" id="{34B70BE0-8B72-7A42-889A-1034EAE0907D}"/>
              </a:ext>
            </a:extLst>
          </p:cNvPr>
          <p:cNvPicPr>
            <a:picLocks noChangeAspect="1"/>
          </p:cNvPicPr>
          <p:nvPr/>
        </p:nvPicPr>
        <p:blipFill>
          <a:blip r:embed="rId3"/>
          <a:stretch>
            <a:fillRect/>
          </a:stretch>
        </p:blipFill>
        <p:spPr>
          <a:xfrm>
            <a:off x="7991" y="3548226"/>
            <a:ext cx="12192001" cy="330977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7947109" y="3179814"/>
            <a:ext cx="3593581" cy="3124707"/>
          </a:xfrm>
          <a:prstGeom prst="rect">
            <a:avLst/>
          </a:prstGeom>
        </p:spPr>
      </p:pic>
      <p:sp>
        <p:nvSpPr>
          <p:cNvPr id="2" name="Rectangle 1"/>
          <p:cNvSpPr/>
          <p:nvPr/>
        </p:nvSpPr>
        <p:spPr>
          <a:xfrm>
            <a:off x="8453402" y="3698805"/>
            <a:ext cx="2249892" cy="2086725"/>
          </a:xfrm>
          <a:prstGeom prst="rect">
            <a:avLst/>
          </a:prstGeom>
        </p:spPr>
        <p:txBody>
          <a:bodyPr wrap="square">
            <a:spAutoFit/>
          </a:bodyPr>
          <a:lstStyle/>
          <a:p>
            <a:pPr algn="ctr">
              <a:lnSpc>
                <a:spcPct val="120000"/>
              </a:lnSpc>
            </a:pPr>
            <a:r>
              <a:rPr lang="en-US" dirty="0">
                <a:solidFill>
                  <a:srgbClr val="D78643"/>
                </a:solidFill>
                <a:latin typeface="Quicksand" panose="020B0604020202020204" charset="0"/>
                <a:cs typeface="Arial"/>
              </a:rPr>
              <a:t>As long as the </a:t>
            </a:r>
            <a:r>
              <a:rPr lang="en-US" b="1" dirty="0">
                <a:solidFill>
                  <a:srgbClr val="D78643"/>
                </a:solidFill>
                <a:latin typeface="Quicksand" panose="020B0604020202020204" charset="0"/>
                <a:cs typeface="Arial"/>
              </a:rPr>
              <a:t>edges</a:t>
            </a:r>
            <a:r>
              <a:rPr lang="en-US" dirty="0">
                <a:solidFill>
                  <a:srgbClr val="D78643"/>
                </a:solidFill>
                <a:latin typeface="Quicksand" panose="020B0604020202020204" charset="0"/>
                <a:cs typeface="Arial"/>
              </a:rPr>
              <a:t> of the cards match up, you can draw or paint any landscape features in the middle!</a:t>
            </a: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3800" b="1966"/>
          <a:stretch/>
        </p:blipFill>
        <p:spPr>
          <a:xfrm>
            <a:off x="856276" y="3179814"/>
            <a:ext cx="6776557" cy="3332629"/>
          </a:xfrm>
          <a:prstGeom prst="rect">
            <a:avLst/>
          </a:prstGeom>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ackgroundRemoval t="6965" b="89983" l="9970" r="89980">
                        <a14:foregroundMark x1="49260" y1="22189" x2="35933" y2="53466"/>
                        <a14:foregroundMark x1="72359" y1="41294" x2="73889" y2="41028"/>
                        <a14:backgroundMark x1="26012" y1="41294" x2="26012" y2="40730"/>
                        <a14:backgroundMark x1="44126" y1="21294" x2="43682" y2="21725"/>
                      </a14:backgroundRemoval>
                    </a14:imgEffect>
                  </a14:imgLayer>
                </a14:imgProps>
              </a:ext>
              <a:ext uri="{28A0092B-C50C-407E-A947-70E740481C1C}">
                <a14:useLocalDpi xmlns:a14="http://schemas.microsoft.com/office/drawing/2010/main" val="0"/>
              </a:ext>
            </a:extLst>
          </a:blip>
          <a:stretch>
            <a:fillRect/>
          </a:stretch>
        </p:blipFill>
        <p:spPr>
          <a:xfrm flipH="1">
            <a:off x="9622628" y="2788857"/>
            <a:ext cx="4021087" cy="6498149"/>
          </a:xfrm>
          <a:prstGeom prst="rect">
            <a:avLst/>
          </a:prstGeom>
        </p:spPr>
      </p:pic>
      <p:cxnSp>
        <p:nvCxnSpPr>
          <p:cNvPr id="36" name="Straight Arrow Connector 35"/>
          <p:cNvCxnSpPr/>
          <p:nvPr/>
        </p:nvCxnSpPr>
        <p:spPr>
          <a:xfrm>
            <a:off x="383122" y="4948251"/>
            <a:ext cx="414136" cy="0"/>
          </a:xfrm>
          <a:prstGeom prst="straightConnector1">
            <a:avLst/>
          </a:prstGeom>
          <a:ln w="38100">
            <a:solidFill>
              <a:srgbClr val="FFFF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383122" y="5329249"/>
            <a:ext cx="414136" cy="0"/>
          </a:xfrm>
          <a:prstGeom prst="straightConnector1">
            <a:avLst/>
          </a:prstGeom>
          <a:ln w="38100">
            <a:solidFill>
              <a:srgbClr val="FFFF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383122" y="5727184"/>
            <a:ext cx="414136" cy="0"/>
          </a:xfrm>
          <a:prstGeom prst="straightConnector1">
            <a:avLst/>
          </a:prstGeom>
          <a:ln w="38100">
            <a:solidFill>
              <a:srgbClr val="FFFF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383122" y="6270139"/>
            <a:ext cx="414136" cy="0"/>
          </a:xfrm>
          <a:prstGeom prst="straightConnector1">
            <a:avLst/>
          </a:prstGeom>
          <a:ln w="38100">
            <a:solidFill>
              <a:srgbClr val="FFFF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187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94322" y="582347"/>
            <a:ext cx="6752013" cy="1808572"/>
          </a:xfrm>
          <a:prstGeom prst="rect">
            <a:avLst/>
          </a:prstGeom>
        </p:spPr>
        <p:txBody>
          <a:bodyPr wrap="square">
            <a:spAutoFit/>
          </a:bodyPr>
          <a:lstStyle/>
          <a:p>
            <a:pPr>
              <a:lnSpc>
                <a:spcPct val="107000"/>
              </a:lnSpc>
              <a:spcAft>
                <a:spcPts val="800"/>
              </a:spcAft>
            </a:pPr>
            <a:r>
              <a:rPr lang="en-GB" sz="4000" dirty="0">
                <a:solidFill>
                  <a:srgbClr val="4E6A84"/>
                </a:solidFill>
                <a:latin typeface="Fredoka One" panose="02000000000000000000" pitchFamily="2" charset="77"/>
              </a:rPr>
              <a:t>Inspiring artists today</a:t>
            </a:r>
          </a:p>
          <a:p>
            <a:pPr>
              <a:lnSpc>
                <a:spcPct val="107000"/>
              </a:lnSpc>
              <a:spcAft>
                <a:spcPts val="800"/>
              </a:spcAft>
            </a:pPr>
            <a:r>
              <a:rPr lang="en-US" sz="2000" dirty="0">
                <a:solidFill>
                  <a:srgbClr val="D78643"/>
                </a:solidFill>
                <a:latin typeface="Fredoka One" panose="020B0604020202020204" charset="0"/>
                <a:cs typeface="Arial"/>
              </a:rPr>
              <a:t>These small Victorian cards are still inspiring artists today! </a:t>
            </a:r>
            <a:r>
              <a:rPr lang="en-US" dirty="0">
                <a:solidFill>
                  <a:srgbClr val="4E6A84"/>
                </a:solidFill>
                <a:latin typeface="Quicksand" panose="020B0604020202020204" charset="0"/>
                <a:cs typeface="Arial"/>
              </a:rPr>
              <a:t>Welsh artist Penny Hallas created a </a:t>
            </a:r>
            <a:r>
              <a:rPr lang="en-US" b="1" dirty="0">
                <a:solidFill>
                  <a:srgbClr val="4E6A84"/>
                </a:solidFill>
                <a:latin typeface="Quicksand" panose="020B0604020202020204" charset="0"/>
                <a:cs typeface="Arial"/>
              </a:rPr>
              <a:t>large scale </a:t>
            </a:r>
            <a:r>
              <a:rPr lang="en-US" dirty="0">
                <a:solidFill>
                  <a:srgbClr val="4E6A84"/>
                </a:solidFill>
                <a:latin typeface="Quicksand" panose="020B0604020202020204" charset="0"/>
                <a:cs typeface="Arial"/>
              </a:rPr>
              <a:t>myriorama based on the landscapes of the Dee Valley. </a:t>
            </a:r>
          </a:p>
        </p:txBody>
      </p:sp>
      <p:pic>
        <p:nvPicPr>
          <p:cNvPr id="7" name="Picture 6">
            <a:extLst>
              <a:ext uri="{FF2B5EF4-FFF2-40B4-BE49-F238E27FC236}">
                <a16:creationId xmlns:a16="http://schemas.microsoft.com/office/drawing/2014/main" id="{34B70BE0-8B72-7A42-889A-1034EAE0907D}"/>
              </a:ext>
            </a:extLst>
          </p:cNvPr>
          <p:cNvPicPr>
            <a:picLocks noChangeAspect="1"/>
          </p:cNvPicPr>
          <p:nvPr/>
        </p:nvPicPr>
        <p:blipFill>
          <a:blip r:embed="rId3"/>
          <a:stretch>
            <a:fillRect/>
          </a:stretch>
        </p:blipFill>
        <p:spPr>
          <a:xfrm>
            <a:off x="7991" y="3548226"/>
            <a:ext cx="12192001" cy="330977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324" y="2627698"/>
            <a:ext cx="8866138" cy="369422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8028162" y="96943"/>
            <a:ext cx="3690004" cy="4066577"/>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6965" b="89983" l="9970" r="89980">
                        <a14:foregroundMark x1="49260" y1="22189" x2="35933" y2="53466"/>
                        <a14:foregroundMark x1="72359" y1="41294" x2="73889" y2="41028"/>
                        <a14:backgroundMark x1="26012" y1="41294" x2="26012" y2="40730"/>
                        <a14:backgroundMark x1="44126" y1="21294" x2="43682" y2="21725"/>
                      </a14:backgroundRemoval>
                    </a14:imgEffect>
                  </a14:imgLayer>
                </a14:imgProps>
              </a:ext>
              <a:ext uri="{28A0092B-C50C-407E-A947-70E740481C1C}">
                <a14:useLocalDpi xmlns:a14="http://schemas.microsoft.com/office/drawing/2010/main" val="0"/>
              </a:ext>
            </a:extLst>
          </a:blip>
          <a:stretch>
            <a:fillRect/>
          </a:stretch>
        </p:blipFill>
        <p:spPr>
          <a:xfrm flipH="1">
            <a:off x="9492862" y="2627698"/>
            <a:ext cx="3191197" cy="5157032"/>
          </a:xfrm>
          <a:prstGeom prst="rect">
            <a:avLst/>
          </a:prstGeom>
        </p:spPr>
      </p:pic>
      <p:sp>
        <p:nvSpPr>
          <p:cNvPr id="10" name="Rectangle 9"/>
          <p:cNvSpPr/>
          <p:nvPr/>
        </p:nvSpPr>
        <p:spPr>
          <a:xfrm>
            <a:off x="8348194" y="756744"/>
            <a:ext cx="3144369" cy="2511457"/>
          </a:xfrm>
          <a:prstGeom prst="rect">
            <a:avLst/>
          </a:prstGeom>
        </p:spPr>
        <p:txBody>
          <a:bodyPr wrap="square">
            <a:spAutoFit/>
          </a:bodyPr>
          <a:lstStyle/>
          <a:p>
            <a:pPr algn="ctr">
              <a:lnSpc>
                <a:spcPct val="120000"/>
              </a:lnSpc>
            </a:pPr>
            <a:r>
              <a:rPr lang="en-US" sz="1600" dirty="0">
                <a:solidFill>
                  <a:srgbClr val="4E6A84"/>
                </a:solidFill>
                <a:latin typeface="Quicksand" panose="020B0604020202020204" charset="0"/>
                <a:cs typeface="Arial"/>
              </a:rPr>
              <a:t>Penny’s work is </a:t>
            </a:r>
            <a:r>
              <a:rPr lang="en-US" dirty="0">
                <a:solidFill>
                  <a:srgbClr val="4E6A84"/>
                </a:solidFill>
                <a:latin typeface="Fredoka One" panose="020B0604020202020204" charset="0"/>
                <a:cs typeface="Arial"/>
              </a:rPr>
              <a:t>thought provoking</a:t>
            </a:r>
            <a:r>
              <a:rPr lang="en-US" sz="1600" dirty="0">
                <a:solidFill>
                  <a:srgbClr val="4E6A84"/>
                </a:solidFill>
                <a:latin typeface="Quicksand" panose="020B0604020202020204" charset="0"/>
                <a:cs typeface="Arial"/>
              </a:rPr>
              <a:t>.</a:t>
            </a:r>
            <a:r>
              <a:rPr lang="en-US" dirty="0">
                <a:solidFill>
                  <a:srgbClr val="4E6A84"/>
                </a:solidFill>
                <a:latin typeface="Fredoka One" panose="020B0604020202020204" charset="0"/>
                <a:cs typeface="Arial"/>
              </a:rPr>
              <a:t> </a:t>
            </a:r>
            <a:r>
              <a:rPr lang="en-US" sz="1600" dirty="0">
                <a:solidFill>
                  <a:srgbClr val="4E6A84"/>
                </a:solidFill>
                <a:latin typeface="Quicksand" panose="020B0604020202020204" charset="0"/>
                <a:cs typeface="Arial"/>
              </a:rPr>
              <a:t>It shows the picturesque beauty of the Dee Valley alongside some of the pressures facing the landscape.</a:t>
            </a:r>
          </a:p>
          <a:p>
            <a:pPr algn="ctr">
              <a:lnSpc>
                <a:spcPct val="120000"/>
              </a:lnSpc>
            </a:pPr>
            <a:endParaRPr lang="en-US" sz="1100" dirty="0">
              <a:solidFill>
                <a:srgbClr val="4E6A84"/>
              </a:solidFill>
              <a:latin typeface="Quicksand" panose="020B0604020202020204" charset="0"/>
              <a:cs typeface="Arial"/>
            </a:endParaRPr>
          </a:p>
          <a:p>
            <a:pPr algn="ctr">
              <a:lnSpc>
                <a:spcPct val="120000"/>
              </a:lnSpc>
            </a:pPr>
            <a:r>
              <a:rPr lang="en-US" dirty="0">
                <a:solidFill>
                  <a:srgbClr val="4E6A84"/>
                </a:solidFill>
                <a:latin typeface="Fredoka One" panose="020B0604020202020204" charset="0"/>
                <a:cs typeface="Arial"/>
              </a:rPr>
              <a:t>How does this make       you feel? </a:t>
            </a:r>
          </a:p>
        </p:txBody>
      </p:sp>
    </p:spTree>
    <p:extLst>
      <p:ext uri="{BB962C8B-B14F-4D97-AF65-F5344CB8AC3E}">
        <p14:creationId xmlns:p14="http://schemas.microsoft.com/office/powerpoint/2010/main" val="182362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B70BE0-8B72-7A42-889A-1034EAE0907D}"/>
              </a:ext>
            </a:extLst>
          </p:cNvPr>
          <p:cNvPicPr>
            <a:picLocks noChangeAspect="1"/>
          </p:cNvPicPr>
          <p:nvPr/>
        </p:nvPicPr>
        <p:blipFill>
          <a:blip r:embed="rId5"/>
          <a:stretch>
            <a:fillRect/>
          </a:stretch>
        </p:blipFill>
        <p:spPr>
          <a:xfrm>
            <a:off x="7991" y="3548226"/>
            <a:ext cx="12192001" cy="3309774"/>
          </a:xfrm>
          <a:prstGeom prst="rect">
            <a:avLst/>
          </a:prstGeom>
        </p:spPr>
      </p:pic>
      <p:pic>
        <p:nvPicPr>
          <p:cNvPr id="8" name="Hallas_OPL myriorama animation - 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52593" y="723059"/>
            <a:ext cx="9761841" cy="5491036"/>
          </a:xfrm>
          <a:prstGeom prst="rect">
            <a:avLst/>
          </a:prstGeom>
        </p:spPr>
      </p:pic>
      <p:sp>
        <p:nvSpPr>
          <p:cNvPr id="9" name="tab">
            <a:hlinkClick r:id="" action="ppaction://hlinkshowjump?jump=nextslide"/>
            <a:extLst>
              <a:ext uri="{FF2B5EF4-FFF2-40B4-BE49-F238E27FC236}">
                <a16:creationId xmlns:a16="http://schemas.microsoft.com/office/drawing/2014/main" id="{5D4A6D55-41A0-E740-B690-104B85FC68D7}"/>
              </a:ext>
            </a:extLst>
          </p:cNvPr>
          <p:cNvSpPr/>
          <p:nvPr/>
        </p:nvSpPr>
        <p:spPr>
          <a:xfrm>
            <a:off x="8604986" y="5072606"/>
            <a:ext cx="3243713" cy="1371392"/>
          </a:xfrm>
          <a:prstGeom prst="roundRect">
            <a:avLst>
              <a:gd name="adj" fmla="val 33750"/>
            </a:avLst>
          </a:prstGeom>
          <a:solidFill>
            <a:srgbClr val="FFD9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1600" dirty="0">
                <a:solidFill>
                  <a:srgbClr val="4E6A84"/>
                </a:solidFill>
                <a:latin typeface="Quicksand" panose="020B0604020202020204" charset="0"/>
                <a:cs typeface="Arial"/>
              </a:rPr>
              <a:t>Can you identify any of the </a:t>
            </a:r>
            <a:r>
              <a:rPr lang="en-GB" dirty="0">
                <a:solidFill>
                  <a:srgbClr val="4E6A84"/>
                </a:solidFill>
                <a:latin typeface="Fredoka One" panose="020B0604020202020204" charset="0"/>
                <a:cs typeface="Arial"/>
              </a:rPr>
              <a:t>locations</a:t>
            </a:r>
            <a:r>
              <a:rPr lang="en-GB" sz="1600" dirty="0">
                <a:solidFill>
                  <a:srgbClr val="4E6A84"/>
                </a:solidFill>
                <a:latin typeface="Quicksand" panose="020B0604020202020204" charset="0"/>
                <a:cs typeface="Arial"/>
              </a:rPr>
              <a:t> in the pictures or the </a:t>
            </a:r>
            <a:r>
              <a:rPr lang="en-GB" dirty="0">
                <a:solidFill>
                  <a:srgbClr val="4E6A84"/>
                </a:solidFill>
                <a:latin typeface="Fredoka One" panose="020B0604020202020204" charset="0"/>
                <a:cs typeface="Arial"/>
              </a:rPr>
              <a:t>pressures</a:t>
            </a:r>
            <a:r>
              <a:rPr lang="en-GB" sz="1600" dirty="0">
                <a:solidFill>
                  <a:srgbClr val="4E6A84"/>
                </a:solidFill>
                <a:latin typeface="Quicksand" panose="020B0604020202020204" charset="0"/>
                <a:cs typeface="Arial"/>
              </a:rPr>
              <a:t> they face?</a:t>
            </a:r>
            <a:endParaRPr lang="en-US" sz="1600" dirty="0">
              <a:solidFill>
                <a:srgbClr val="4E6A84"/>
              </a:solidFill>
              <a:latin typeface="Quicksand" panose="020B0604020202020204" charset="0"/>
              <a:cs typeface="Arial"/>
            </a:endParaRPr>
          </a:p>
        </p:txBody>
      </p:sp>
    </p:spTree>
    <p:extLst>
      <p:ext uri="{BB962C8B-B14F-4D97-AF65-F5344CB8AC3E}">
        <p14:creationId xmlns:p14="http://schemas.microsoft.com/office/powerpoint/2010/main" val="371342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11957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B70BE0-8B72-7A42-889A-1034EAE0907D}"/>
              </a:ext>
            </a:extLst>
          </p:cNvPr>
          <p:cNvPicPr>
            <a:picLocks noChangeAspect="1"/>
          </p:cNvPicPr>
          <p:nvPr/>
        </p:nvPicPr>
        <p:blipFill>
          <a:blip r:embed="rId3"/>
          <a:stretch>
            <a:fillRect/>
          </a:stretch>
        </p:blipFill>
        <p:spPr>
          <a:xfrm>
            <a:off x="-1" y="3548226"/>
            <a:ext cx="12192001" cy="3309774"/>
          </a:xfrm>
          <a:prstGeom prst="rect">
            <a:avLst/>
          </a:prstGeom>
        </p:spPr>
      </p:pic>
      <p:grpSp>
        <p:nvGrpSpPr>
          <p:cNvPr id="9" name="Group 8">
            <a:extLst>
              <a:ext uri="{FF2B5EF4-FFF2-40B4-BE49-F238E27FC236}">
                <a16:creationId xmlns:a16="http://schemas.microsoft.com/office/drawing/2014/main" id="{1666C9C9-BB75-DE41-8738-A758AA257057}"/>
              </a:ext>
            </a:extLst>
          </p:cNvPr>
          <p:cNvGrpSpPr/>
          <p:nvPr/>
        </p:nvGrpSpPr>
        <p:grpSpPr>
          <a:xfrm>
            <a:off x="799935" y="612417"/>
            <a:ext cx="5509044" cy="7189165"/>
            <a:chOff x="3659764" y="708510"/>
            <a:chExt cx="5509044" cy="7189165"/>
          </a:xfrm>
        </p:grpSpPr>
        <p:pic>
          <p:nvPicPr>
            <p:cNvPr id="10" name="Graphic 15">
              <a:extLst>
                <a:ext uri="{FF2B5EF4-FFF2-40B4-BE49-F238E27FC236}">
                  <a16:creationId xmlns:a16="http://schemas.microsoft.com/office/drawing/2014/main" id="{70DECD5C-B59C-E04A-892E-A8B040A2C944}"/>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3659764" y="708510"/>
              <a:ext cx="5509044" cy="7189165"/>
            </a:xfrm>
            <a:prstGeom prst="rect">
              <a:avLst/>
            </a:prstGeom>
          </p:spPr>
        </p:pic>
        <p:sp>
          <p:nvSpPr>
            <p:cNvPr id="11" name="TextBox 10">
              <a:extLst>
                <a:ext uri="{FF2B5EF4-FFF2-40B4-BE49-F238E27FC236}">
                  <a16:creationId xmlns:a16="http://schemas.microsoft.com/office/drawing/2014/main" id="{F9FF5F7C-CCAB-E64F-BBBE-C66A0B918794}"/>
                </a:ext>
              </a:extLst>
            </p:cNvPr>
            <p:cNvSpPr txBox="1"/>
            <p:nvPr/>
          </p:nvSpPr>
          <p:spPr>
            <a:xfrm>
              <a:off x="4220331" y="1731446"/>
              <a:ext cx="4626411" cy="5786199"/>
            </a:xfrm>
            <a:prstGeom prst="rect">
              <a:avLst/>
            </a:prstGeom>
            <a:noFill/>
          </p:spPr>
          <p:txBody>
            <a:bodyPr wrap="square" rtlCol="0">
              <a:spAutoFit/>
            </a:bodyPr>
            <a:lstStyle/>
            <a:p>
              <a:r>
                <a:rPr lang="en-GB" sz="4000" dirty="0">
                  <a:solidFill>
                    <a:schemeClr val="bg1"/>
                  </a:solidFill>
                  <a:latin typeface="Fredoka One" panose="02000000000000000000" pitchFamily="2" charset="77"/>
                </a:rPr>
                <a:t>Let’s make our </a:t>
              </a:r>
            </a:p>
            <a:p>
              <a:r>
                <a:rPr lang="en-GB" sz="4000" dirty="0">
                  <a:solidFill>
                    <a:schemeClr val="bg1"/>
                  </a:solidFill>
                  <a:latin typeface="Fredoka One" panose="02000000000000000000" pitchFamily="2" charset="77"/>
                </a:rPr>
                <a:t>own myriorama!</a:t>
              </a:r>
            </a:p>
            <a:p>
              <a:endParaRPr lang="en-GB" sz="2800" dirty="0">
                <a:solidFill>
                  <a:schemeClr val="bg1"/>
                </a:solidFill>
                <a:latin typeface="Fredoka One" panose="02000000000000000000" pitchFamily="2" charset="77"/>
              </a:endParaRPr>
            </a:p>
            <a:p>
              <a:r>
                <a:rPr lang="en-GB" sz="2800" dirty="0">
                  <a:solidFill>
                    <a:schemeClr val="bg1"/>
                  </a:solidFill>
                  <a:latin typeface="Fredoka One" panose="02000000000000000000" pitchFamily="2" charset="77"/>
                </a:rPr>
                <a:t>You will need:</a:t>
              </a:r>
            </a:p>
            <a:p>
              <a:endParaRPr lang="en-GB" sz="2000" dirty="0">
                <a:solidFill>
                  <a:schemeClr val="bg1"/>
                </a:solidFill>
                <a:latin typeface="Quicksand" panose="020B0604020202020204" charset="0"/>
              </a:endParaRPr>
            </a:p>
            <a:p>
              <a:pPr marL="342900" lvl="1" indent="-342900">
                <a:lnSpc>
                  <a:spcPct val="120000"/>
                </a:lnSpc>
                <a:buFont typeface="Arial"/>
                <a:buChar char="•"/>
              </a:pPr>
              <a:r>
                <a:rPr lang="en-US" sz="2000" dirty="0">
                  <a:solidFill>
                    <a:schemeClr val="bg1"/>
                  </a:solidFill>
                  <a:latin typeface="Quicksand" panose="020B0604020202020204" charset="0"/>
                  <a:cs typeface="Arial"/>
                </a:rPr>
                <a:t>Paper or card</a:t>
              </a:r>
            </a:p>
            <a:p>
              <a:pPr marL="342900" lvl="1" indent="-342900">
                <a:lnSpc>
                  <a:spcPct val="120000"/>
                </a:lnSpc>
                <a:buFont typeface="Arial"/>
                <a:buChar char="•"/>
              </a:pPr>
              <a:r>
                <a:rPr lang="en-US" sz="2000" dirty="0">
                  <a:solidFill>
                    <a:schemeClr val="bg1"/>
                  </a:solidFill>
                  <a:latin typeface="Quicksand" panose="020B0604020202020204" charset="0"/>
                  <a:cs typeface="Arial"/>
                </a:rPr>
                <a:t>Scissors</a:t>
              </a:r>
            </a:p>
            <a:p>
              <a:pPr marL="342900" lvl="1" indent="-342900">
                <a:lnSpc>
                  <a:spcPct val="120000"/>
                </a:lnSpc>
                <a:buFont typeface="Arial"/>
                <a:buChar char="•"/>
              </a:pPr>
              <a:r>
                <a:rPr lang="en-US" sz="2000" dirty="0">
                  <a:solidFill>
                    <a:schemeClr val="bg1"/>
                  </a:solidFill>
                  <a:latin typeface="Quicksand" panose="020B0604020202020204" charset="0"/>
                  <a:cs typeface="Arial"/>
                </a:rPr>
                <a:t>Art materials - pens, pencils, paint, pastels, crayons</a:t>
              </a:r>
            </a:p>
            <a:p>
              <a:pPr marL="342900" lvl="1" indent="-342900">
                <a:lnSpc>
                  <a:spcPct val="120000"/>
                </a:lnSpc>
                <a:buFont typeface="Arial"/>
                <a:buChar char="•"/>
              </a:pPr>
              <a:r>
                <a:rPr lang="en-US" sz="2000" dirty="0">
                  <a:solidFill>
                    <a:schemeClr val="bg1"/>
                  </a:solidFill>
                  <a:latin typeface="Quicksand" panose="020B0604020202020204" charset="0"/>
                  <a:cs typeface="Arial"/>
                </a:rPr>
                <a:t>Ruler</a:t>
              </a:r>
            </a:p>
            <a:p>
              <a:pPr marL="342900" lvl="1" indent="-342900">
                <a:lnSpc>
                  <a:spcPct val="120000"/>
                </a:lnSpc>
                <a:buFont typeface="Arial"/>
                <a:buChar char="•"/>
              </a:pPr>
              <a:r>
                <a:rPr lang="en-US" sz="2000" dirty="0">
                  <a:solidFill>
                    <a:schemeClr val="bg1"/>
                  </a:solidFill>
                  <a:latin typeface="Quicksand" panose="020B0604020202020204" charset="0"/>
                  <a:cs typeface="Arial"/>
                </a:rPr>
                <a:t>Templates from this pack</a:t>
              </a:r>
            </a:p>
            <a:p>
              <a:endParaRPr lang="en-GB" sz="2200" dirty="0">
                <a:solidFill>
                  <a:schemeClr val="bg1"/>
                </a:solidFill>
                <a:latin typeface="Quicksand" pitchFamily="2" charset="77"/>
              </a:endParaRPr>
            </a:p>
            <a:p>
              <a:endParaRPr lang="en-GB" sz="2200" dirty="0">
                <a:solidFill>
                  <a:schemeClr val="bg1"/>
                </a:solidFill>
                <a:latin typeface="Quicksand" pitchFamily="2" charset="77"/>
              </a:endParaRPr>
            </a:p>
            <a:p>
              <a:endParaRPr lang="en-US" dirty="0"/>
            </a:p>
          </p:txBody>
        </p:sp>
      </p:grpSp>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6965" b="89983" l="9970" r="89980">
                        <a14:foregroundMark x1="49260" y1="22189" x2="35933" y2="53466"/>
                        <a14:foregroundMark x1="72359" y1="41294" x2="73889" y2="41028"/>
                        <a14:backgroundMark x1="26012" y1="41294" x2="26012" y2="40730"/>
                        <a14:backgroundMark x1="44126" y1="21294" x2="43682" y2="21725"/>
                      </a14:backgroundRemoval>
                    </a14:imgEffect>
                  </a14:imgLayer>
                </a14:imgProps>
              </a:ext>
              <a:ext uri="{28A0092B-C50C-407E-A947-70E740481C1C}">
                <a14:useLocalDpi xmlns:a14="http://schemas.microsoft.com/office/drawing/2010/main" val="0"/>
              </a:ext>
            </a:extLst>
          </a:blip>
          <a:stretch>
            <a:fillRect/>
          </a:stretch>
        </p:blipFill>
        <p:spPr>
          <a:xfrm flipH="1">
            <a:off x="7269948" y="421273"/>
            <a:ext cx="5083085" cy="8214357"/>
          </a:xfrm>
          <a:prstGeom prst="rect">
            <a:avLst/>
          </a:prstGeom>
        </p:spPr>
      </p:pic>
    </p:spTree>
    <p:extLst>
      <p:ext uri="{BB962C8B-B14F-4D97-AF65-F5344CB8AC3E}">
        <p14:creationId xmlns:p14="http://schemas.microsoft.com/office/powerpoint/2010/main" val="76616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B70BE0-8B72-7A42-889A-1034EAE0907D}"/>
              </a:ext>
            </a:extLst>
          </p:cNvPr>
          <p:cNvPicPr>
            <a:picLocks noChangeAspect="1"/>
          </p:cNvPicPr>
          <p:nvPr/>
        </p:nvPicPr>
        <p:blipFill>
          <a:blip r:embed="rId3"/>
          <a:stretch>
            <a:fillRect/>
          </a:stretch>
        </p:blipFill>
        <p:spPr>
          <a:xfrm>
            <a:off x="-1" y="5072514"/>
            <a:ext cx="12192001" cy="1785486"/>
          </a:xfrm>
          <a:prstGeom prst="rect">
            <a:avLst/>
          </a:prstGeom>
        </p:spPr>
      </p:pic>
      <p:sp>
        <p:nvSpPr>
          <p:cNvPr id="11" name="Rectangle 10"/>
          <p:cNvSpPr/>
          <p:nvPr/>
        </p:nvSpPr>
        <p:spPr>
          <a:xfrm>
            <a:off x="794324" y="1606094"/>
            <a:ext cx="6597878" cy="3748719"/>
          </a:xfrm>
          <a:prstGeom prst="rect">
            <a:avLst/>
          </a:prstGeom>
        </p:spPr>
        <p:txBody>
          <a:bodyPr wrap="square">
            <a:spAutoFit/>
          </a:bodyPr>
          <a:lstStyle/>
          <a:p>
            <a:pPr marL="285750" indent="-285750">
              <a:lnSpc>
                <a:spcPct val="120000"/>
              </a:lnSpc>
              <a:buFont typeface="Arial" panose="020B0604020202020204" pitchFamily="34" charset="0"/>
              <a:buChar char="•"/>
            </a:pPr>
            <a:r>
              <a:rPr lang="en-US" dirty="0">
                <a:solidFill>
                  <a:srgbClr val="4E6A84"/>
                </a:solidFill>
                <a:latin typeface="Quicksand" panose="020B0604020202020204" charset="0"/>
                <a:cs typeface="Arial"/>
              </a:rPr>
              <a:t>It’s easier to make a myriorama using </a:t>
            </a:r>
            <a:r>
              <a:rPr lang="en-US" b="1" dirty="0">
                <a:solidFill>
                  <a:srgbClr val="4E6A84"/>
                </a:solidFill>
                <a:latin typeface="Quicksand" panose="020B0604020202020204" charset="0"/>
                <a:cs typeface="Arial"/>
              </a:rPr>
              <a:t>one colour</a:t>
            </a:r>
            <a:r>
              <a:rPr lang="en-US" dirty="0">
                <a:solidFill>
                  <a:srgbClr val="4E6A84"/>
                </a:solidFill>
                <a:latin typeface="Quicksand" panose="020B0604020202020204" charset="0"/>
                <a:cs typeface="Arial"/>
              </a:rPr>
              <a:t>, but once you’ve discovered how to do it, you can get more ambitious!</a:t>
            </a:r>
          </a:p>
          <a:p>
            <a:pPr marL="285750" indent="-285750">
              <a:lnSpc>
                <a:spcPct val="120000"/>
              </a:lnSpc>
              <a:buFont typeface="Arial" panose="020B0604020202020204" pitchFamily="34" charset="0"/>
              <a:buChar char="•"/>
            </a:pPr>
            <a:endParaRPr lang="en-US" dirty="0">
              <a:solidFill>
                <a:srgbClr val="4E6A84"/>
              </a:solidFill>
              <a:latin typeface="Quicksand" panose="020B0604020202020204" charset="0"/>
              <a:cs typeface="Arial"/>
            </a:endParaRPr>
          </a:p>
          <a:p>
            <a:pPr marL="285750" indent="-285750">
              <a:lnSpc>
                <a:spcPct val="120000"/>
              </a:lnSpc>
              <a:buFont typeface="Arial" panose="020B0604020202020204" pitchFamily="34" charset="0"/>
              <a:buChar char="•"/>
            </a:pPr>
            <a:r>
              <a:rPr lang="en-US" dirty="0">
                <a:solidFill>
                  <a:srgbClr val="4E6A84"/>
                </a:solidFill>
                <a:latin typeface="Quicksand" panose="020B0604020202020204" charset="0"/>
                <a:cs typeface="Arial"/>
              </a:rPr>
              <a:t>Myriorama cards can be </a:t>
            </a:r>
            <a:r>
              <a:rPr lang="en-US" b="1" dirty="0">
                <a:solidFill>
                  <a:srgbClr val="4E6A84"/>
                </a:solidFill>
                <a:latin typeface="Quicksand" panose="020B0604020202020204" charset="0"/>
                <a:cs typeface="Arial"/>
              </a:rPr>
              <a:t>any size</a:t>
            </a:r>
            <a:r>
              <a:rPr lang="en-US" dirty="0">
                <a:solidFill>
                  <a:srgbClr val="4E6A84"/>
                </a:solidFill>
                <a:latin typeface="Quicksand" panose="020B0604020202020204" charset="0"/>
                <a:cs typeface="Arial"/>
              </a:rPr>
              <a:t>. Make a small set first, then try a big one.</a:t>
            </a:r>
          </a:p>
          <a:p>
            <a:pPr>
              <a:lnSpc>
                <a:spcPct val="120000"/>
              </a:lnSpc>
            </a:pPr>
            <a:endParaRPr lang="en-US" dirty="0">
              <a:solidFill>
                <a:srgbClr val="4E6A84"/>
              </a:solidFill>
              <a:latin typeface="Quicksand" panose="020B0604020202020204" charset="0"/>
              <a:cs typeface="Arial"/>
            </a:endParaRPr>
          </a:p>
          <a:p>
            <a:pPr marL="285750" indent="-285750">
              <a:lnSpc>
                <a:spcPct val="120000"/>
              </a:lnSpc>
              <a:buFont typeface="Arial" panose="020B0604020202020204" pitchFamily="34" charset="0"/>
              <a:buChar char="•"/>
            </a:pPr>
            <a:r>
              <a:rPr lang="en-US" dirty="0">
                <a:solidFill>
                  <a:srgbClr val="4E6A84"/>
                </a:solidFill>
                <a:latin typeface="Quicksand" panose="020B0604020202020204" charset="0"/>
                <a:cs typeface="Arial"/>
              </a:rPr>
              <a:t>You can make a myriorama, on your own, or if everyone uses the same template, a whole group or community can mix and match pictures to make a </a:t>
            </a:r>
            <a:r>
              <a:rPr lang="en-US" b="1" dirty="0">
                <a:solidFill>
                  <a:srgbClr val="4E6A84"/>
                </a:solidFill>
                <a:latin typeface="Quicksand" panose="020B0604020202020204" charset="0"/>
                <a:cs typeface="Arial"/>
              </a:rPr>
              <a:t>giant landscape</a:t>
            </a:r>
            <a:r>
              <a:rPr lang="en-US" dirty="0">
                <a:solidFill>
                  <a:srgbClr val="4E6A84"/>
                </a:solidFill>
                <a:latin typeface="Quicksand" panose="020B0604020202020204" charset="0"/>
                <a:cs typeface="Arial"/>
              </a:rPr>
              <a:t>!</a:t>
            </a:r>
          </a:p>
          <a:p>
            <a:pPr marL="285750" indent="-285750">
              <a:lnSpc>
                <a:spcPct val="120000"/>
              </a:lnSpc>
              <a:buFont typeface="Arial" panose="020B0604020202020204" pitchFamily="34" charset="0"/>
              <a:buChar char="•"/>
            </a:pPr>
            <a:endParaRPr lang="en-US" dirty="0">
              <a:solidFill>
                <a:srgbClr val="4E6A84"/>
              </a:solidFill>
              <a:latin typeface="Quicksand" panose="020B0604020202020204" charset="0"/>
              <a:cs typeface="Arial"/>
            </a:endParaRPr>
          </a:p>
        </p:txBody>
      </p:sp>
      <p:grpSp>
        <p:nvGrpSpPr>
          <p:cNvPr id="4" name="Group 3"/>
          <p:cNvGrpSpPr/>
          <p:nvPr/>
        </p:nvGrpSpPr>
        <p:grpSpPr>
          <a:xfrm>
            <a:off x="7543879" y="936739"/>
            <a:ext cx="4240310" cy="3609444"/>
            <a:chOff x="1412995" y="4506270"/>
            <a:chExt cx="4240310" cy="3458395"/>
          </a:xfrm>
        </p:grpSpPr>
        <p:sp>
          <p:nvSpPr>
            <p:cNvPr id="5" name="tab">
              <a:hlinkClick r:id="rId4"/>
              <a:hlinkHover r:id="" action="ppaction://noaction" highlightClick="1"/>
              <a:extLst>
                <a:ext uri="{FF2B5EF4-FFF2-40B4-BE49-F238E27FC236}">
                  <a16:creationId xmlns:a16="http://schemas.microsoft.com/office/drawing/2014/main" id="{5892CCC1-E28C-1046-A60C-74891DCE1820}"/>
                </a:ext>
              </a:extLst>
            </p:cNvPr>
            <p:cNvSpPr/>
            <p:nvPr/>
          </p:nvSpPr>
          <p:spPr>
            <a:xfrm rot="10800000">
              <a:off x="1620967" y="4837688"/>
              <a:ext cx="4032338" cy="3126977"/>
            </a:xfrm>
            <a:prstGeom prst="roundRect">
              <a:avLst>
                <a:gd name="adj" fmla="val 33750"/>
              </a:avLst>
            </a:prstGeom>
            <a:solidFill>
              <a:srgbClr val="4E6A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AB8DE"/>
                </a:solidFill>
              </a:endParaRPr>
            </a:p>
          </p:txBody>
        </p:sp>
        <p:sp>
          <p:nvSpPr>
            <p:cNvPr id="6" name="TextBox 5">
              <a:extLst>
                <a:ext uri="{FF2B5EF4-FFF2-40B4-BE49-F238E27FC236}">
                  <a16:creationId xmlns:a16="http://schemas.microsoft.com/office/drawing/2014/main" id="{6BD39C7C-2A28-6747-8C82-DDBBF1808F9E}"/>
                </a:ext>
              </a:extLst>
            </p:cNvPr>
            <p:cNvSpPr txBox="1"/>
            <p:nvPr/>
          </p:nvSpPr>
          <p:spPr>
            <a:xfrm>
              <a:off x="1910642" y="5205309"/>
              <a:ext cx="3452987" cy="2353276"/>
            </a:xfrm>
            <a:prstGeom prst="rect">
              <a:avLst/>
            </a:prstGeom>
            <a:noFill/>
          </p:spPr>
          <p:txBody>
            <a:bodyPr wrap="square" rtlCol="0">
              <a:spAutoFit/>
            </a:bodyPr>
            <a:lstStyle/>
            <a:p>
              <a:pPr algn="ctr">
                <a:lnSpc>
                  <a:spcPct val="120000"/>
                </a:lnSpc>
              </a:pPr>
              <a:r>
                <a:rPr lang="en-US" sz="2000" dirty="0">
                  <a:solidFill>
                    <a:srgbClr val="FFFFFF"/>
                  </a:solidFill>
                  <a:latin typeface="Quicksand" panose="020B0604020202020204" charset="0"/>
                  <a:cs typeface="Arial"/>
                </a:rPr>
                <a:t>The main thing to remember is that the </a:t>
              </a:r>
              <a:r>
                <a:rPr lang="en-US" sz="2400" dirty="0">
                  <a:solidFill>
                    <a:srgbClr val="FFFFFF"/>
                  </a:solidFill>
                  <a:latin typeface="Fredoka One" panose="020B0604020202020204" charset="0"/>
                  <a:cs typeface="Arial"/>
                </a:rPr>
                <a:t>only</a:t>
              </a:r>
              <a:r>
                <a:rPr lang="en-US" sz="2000" dirty="0">
                  <a:solidFill>
                    <a:srgbClr val="FFFFFF"/>
                  </a:solidFill>
                  <a:latin typeface="Quicksand" panose="020B0604020202020204" charset="0"/>
                  <a:cs typeface="Arial"/>
                </a:rPr>
                <a:t> part of your picture to touch the marks on the edge are your </a:t>
              </a:r>
              <a:r>
                <a:rPr lang="en-US" sz="2400" dirty="0">
                  <a:solidFill>
                    <a:srgbClr val="FFFFFF"/>
                  </a:solidFill>
                  <a:latin typeface="Fredoka One" panose="020B0604020202020204" charset="0"/>
                  <a:cs typeface="Arial"/>
                </a:rPr>
                <a:t>horizontal lines</a:t>
              </a:r>
              <a:r>
                <a:rPr lang="en-US" sz="2000" dirty="0">
                  <a:solidFill>
                    <a:srgbClr val="FFFFFF"/>
                  </a:solidFill>
                  <a:latin typeface="Quicksand" panose="020B0604020202020204" charset="0"/>
                  <a:cs typeface="Arial"/>
                </a:rPr>
                <a:t>!</a:t>
              </a:r>
            </a:p>
          </p:txBody>
        </p:sp>
        <p:sp>
          <p:nvSpPr>
            <p:cNvPr id="7" name="tab">
              <a:hlinkClick r:id="rId4"/>
              <a:hlinkHover r:id="" action="ppaction://noaction" highlightClick="1"/>
              <a:extLst>
                <a:ext uri="{FF2B5EF4-FFF2-40B4-BE49-F238E27FC236}">
                  <a16:creationId xmlns:a16="http://schemas.microsoft.com/office/drawing/2014/main" id="{5892CCC1-E28C-1046-A60C-74891DCE1820}"/>
                </a:ext>
              </a:extLst>
            </p:cNvPr>
            <p:cNvSpPr/>
            <p:nvPr/>
          </p:nvSpPr>
          <p:spPr>
            <a:xfrm rot="9865933">
              <a:off x="1569436" y="4506270"/>
              <a:ext cx="1835845" cy="662833"/>
            </a:xfrm>
            <a:prstGeom prst="roundRect">
              <a:avLst>
                <a:gd name="adj" fmla="val 33750"/>
              </a:avLst>
            </a:prstGeom>
            <a:solidFill>
              <a:srgbClr val="D78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AB8DE"/>
                </a:solidFill>
              </a:endParaRPr>
            </a:p>
          </p:txBody>
        </p:sp>
        <p:sp>
          <p:nvSpPr>
            <p:cNvPr id="8" name="TextBox 7">
              <a:extLst>
                <a:ext uri="{FF2B5EF4-FFF2-40B4-BE49-F238E27FC236}">
                  <a16:creationId xmlns:a16="http://schemas.microsoft.com/office/drawing/2014/main" id="{6BD39C7C-2A28-6747-8C82-DDBBF1808F9E}"/>
                </a:ext>
              </a:extLst>
            </p:cNvPr>
            <p:cNvSpPr txBox="1"/>
            <p:nvPr/>
          </p:nvSpPr>
          <p:spPr>
            <a:xfrm rot="20672902">
              <a:off x="1412995" y="4574819"/>
              <a:ext cx="2165427" cy="501324"/>
            </a:xfrm>
            <a:prstGeom prst="rect">
              <a:avLst/>
            </a:prstGeom>
            <a:noFill/>
          </p:spPr>
          <p:txBody>
            <a:bodyPr wrap="square" rtlCol="0">
              <a:spAutoFit/>
            </a:bodyPr>
            <a:lstStyle/>
            <a:p>
              <a:pPr algn="ctr"/>
              <a:r>
                <a:rPr lang="en-GB" sz="2800" dirty="0">
                  <a:solidFill>
                    <a:srgbClr val="FFFFFF"/>
                  </a:solidFill>
                  <a:latin typeface="Fredoka One" panose="020B0604020202020204" charset="0"/>
                </a:rPr>
                <a:t>Top Tip</a:t>
              </a:r>
              <a:endParaRPr lang="en-US" sz="2800" dirty="0">
                <a:solidFill>
                  <a:srgbClr val="FFFFFF"/>
                </a:solidFill>
                <a:latin typeface="Quicksand" pitchFamily="2" charset="77"/>
              </a:endParaRPr>
            </a:p>
          </p:txBody>
        </p:sp>
      </p:grpSp>
      <p:sp>
        <p:nvSpPr>
          <p:cNvPr id="10" name="Rectangle 9"/>
          <p:cNvSpPr/>
          <p:nvPr/>
        </p:nvSpPr>
        <p:spPr>
          <a:xfrm>
            <a:off x="794324" y="582347"/>
            <a:ext cx="5375470" cy="708784"/>
          </a:xfrm>
          <a:prstGeom prst="rect">
            <a:avLst/>
          </a:prstGeom>
        </p:spPr>
        <p:txBody>
          <a:bodyPr wrap="square">
            <a:spAutoFit/>
          </a:bodyPr>
          <a:lstStyle/>
          <a:p>
            <a:pPr>
              <a:lnSpc>
                <a:spcPct val="107000"/>
              </a:lnSpc>
              <a:spcAft>
                <a:spcPts val="800"/>
              </a:spcAft>
            </a:pPr>
            <a:r>
              <a:rPr lang="en-GB" sz="4000" dirty="0">
                <a:solidFill>
                  <a:srgbClr val="4E6A84"/>
                </a:solidFill>
                <a:latin typeface="Fredoka One" panose="02000000000000000000" pitchFamily="2" charset="77"/>
              </a:rPr>
              <a:t>Before you start…</a:t>
            </a:r>
            <a:endParaRPr lang="en-US" dirty="0">
              <a:solidFill>
                <a:srgbClr val="4E6A84"/>
              </a:solidFill>
              <a:latin typeface="Quicksand" panose="020B0604020202020204" charset="0"/>
              <a:cs typeface="Arial"/>
            </a:endParaRPr>
          </a:p>
        </p:txBody>
      </p:sp>
    </p:spTree>
    <p:extLst>
      <p:ext uri="{BB962C8B-B14F-4D97-AF65-F5344CB8AC3E}">
        <p14:creationId xmlns:p14="http://schemas.microsoft.com/office/powerpoint/2010/main" val="923118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B70BE0-8B72-7A42-889A-1034EAE0907D}"/>
              </a:ext>
            </a:extLst>
          </p:cNvPr>
          <p:cNvPicPr>
            <a:picLocks noChangeAspect="1"/>
          </p:cNvPicPr>
          <p:nvPr/>
        </p:nvPicPr>
        <p:blipFill>
          <a:blip r:embed="rId3"/>
          <a:stretch>
            <a:fillRect/>
          </a:stretch>
        </p:blipFill>
        <p:spPr>
          <a:xfrm>
            <a:off x="-1" y="3548226"/>
            <a:ext cx="12192001" cy="3309774"/>
          </a:xfrm>
          <a:prstGeom prst="rect">
            <a:avLst/>
          </a:prstGeom>
        </p:spPr>
      </p:pic>
      <p:pic>
        <p:nvPicPr>
          <p:cNvPr id="5" name="Graphic 15">
            <a:extLst>
              <a:ext uri="{FF2B5EF4-FFF2-40B4-BE49-F238E27FC236}">
                <a16:creationId xmlns:a16="http://schemas.microsoft.com/office/drawing/2014/main" id="{70DECD5C-B59C-E04A-892E-A8B040A2C944}"/>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799935" y="612417"/>
            <a:ext cx="5509044" cy="7189165"/>
          </a:xfrm>
          <a:prstGeom prst="rect">
            <a:avLst/>
          </a:prstGeom>
        </p:spPr>
      </p:pic>
      <p:sp>
        <p:nvSpPr>
          <p:cNvPr id="6" name="TextBox 5">
            <a:extLst>
              <a:ext uri="{FF2B5EF4-FFF2-40B4-BE49-F238E27FC236}">
                <a16:creationId xmlns:a16="http://schemas.microsoft.com/office/drawing/2014/main" id="{F9FF5F7C-CCAB-E64F-BBBE-C66A0B918794}"/>
              </a:ext>
            </a:extLst>
          </p:cNvPr>
          <p:cNvSpPr txBox="1"/>
          <p:nvPr/>
        </p:nvSpPr>
        <p:spPr>
          <a:xfrm>
            <a:off x="1241251" y="1635353"/>
            <a:ext cx="4626411" cy="5232202"/>
          </a:xfrm>
          <a:prstGeom prst="rect">
            <a:avLst/>
          </a:prstGeom>
          <a:noFill/>
        </p:spPr>
        <p:txBody>
          <a:bodyPr wrap="square" rtlCol="0">
            <a:spAutoFit/>
          </a:bodyPr>
          <a:lstStyle/>
          <a:p>
            <a:r>
              <a:rPr lang="en-GB" sz="4000" dirty="0">
                <a:solidFill>
                  <a:schemeClr val="bg1"/>
                </a:solidFill>
                <a:latin typeface="Fredoka One" panose="02000000000000000000" pitchFamily="2" charset="77"/>
              </a:rPr>
              <a:t>Step 1</a:t>
            </a:r>
          </a:p>
          <a:p>
            <a:endParaRPr lang="en-GB" sz="4000" dirty="0">
              <a:solidFill>
                <a:schemeClr val="bg1"/>
              </a:solidFill>
              <a:latin typeface="Fredoka One" panose="02000000000000000000" pitchFamily="2" charset="77"/>
            </a:endParaRPr>
          </a:p>
          <a:p>
            <a:pPr marL="342900" lvl="1" indent="-342900">
              <a:buFont typeface="Arial"/>
              <a:buChar char="•"/>
            </a:pPr>
            <a:r>
              <a:rPr lang="en-US" sz="2000" dirty="0">
                <a:solidFill>
                  <a:srgbClr val="FFFFFF"/>
                </a:solidFill>
                <a:latin typeface="Quicksand" panose="020B0604020202020204" charset="0"/>
                <a:cs typeface="Arial"/>
              </a:rPr>
              <a:t>Print out the templates from this pack and cut out the set of cards (try 7cms x 20cms to start with).</a:t>
            </a:r>
          </a:p>
          <a:p>
            <a:pPr marL="342900" lvl="1" indent="-342900">
              <a:buFont typeface="Arial"/>
              <a:buChar char="•"/>
            </a:pPr>
            <a:endParaRPr lang="en-US" sz="2000" dirty="0">
              <a:solidFill>
                <a:srgbClr val="FFFFFF"/>
              </a:solidFill>
              <a:latin typeface="Quicksand" panose="020B0604020202020204" charset="0"/>
              <a:cs typeface="Arial"/>
            </a:endParaRPr>
          </a:p>
          <a:p>
            <a:pPr marL="342900" lvl="1" indent="-342900">
              <a:buFont typeface="Arial"/>
              <a:buChar char="•"/>
            </a:pPr>
            <a:r>
              <a:rPr lang="en-US" sz="2000" dirty="0">
                <a:solidFill>
                  <a:srgbClr val="FFFFFF"/>
                </a:solidFill>
                <a:latin typeface="Quicksand" panose="020B0604020202020204" charset="0"/>
                <a:cs typeface="Arial"/>
              </a:rPr>
              <a:t>Make a mark on the edges of your cards to show where the </a:t>
            </a:r>
            <a:r>
              <a:rPr lang="en-US" sz="2400" dirty="0">
                <a:solidFill>
                  <a:srgbClr val="FFFFFF"/>
                </a:solidFill>
                <a:latin typeface="Fredoka One" panose="020B0604020202020204" charset="0"/>
                <a:cs typeface="Arial"/>
              </a:rPr>
              <a:t>horizontal lines</a:t>
            </a:r>
            <a:r>
              <a:rPr lang="en-US" sz="2000" dirty="0">
                <a:solidFill>
                  <a:srgbClr val="FFFFFF"/>
                </a:solidFill>
                <a:latin typeface="Quicksand" panose="020B0604020202020204" charset="0"/>
                <a:cs typeface="Arial"/>
              </a:rPr>
              <a:t> need to line up.</a:t>
            </a:r>
            <a:endParaRPr lang="en-GB" sz="4000" dirty="0">
              <a:solidFill>
                <a:srgbClr val="FFFFFF"/>
              </a:solidFill>
              <a:latin typeface="Fredoka One" panose="02000000000000000000" pitchFamily="2" charset="77"/>
            </a:endParaRPr>
          </a:p>
          <a:p>
            <a:endParaRPr lang="en-GB" sz="2800" dirty="0">
              <a:solidFill>
                <a:schemeClr val="bg1"/>
              </a:solidFill>
              <a:latin typeface="Fredoka One" panose="02000000000000000000" pitchFamily="2" charset="77"/>
            </a:endParaRPr>
          </a:p>
          <a:p>
            <a:endParaRPr lang="en-GB" sz="2200" dirty="0">
              <a:solidFill>
                <a:schemeClr val="bg1"/>
              </a:solidFill>
              <a:latin typeface="Quicksand" pitchFamily="2" charset="77"/>
            </a:endParaRPr>
          </a:p>
          <a:p>
            <a:endParaRPr lang="en-GB" sz="2200" dirty="0">
              <a:solidFill>
                <a:schemeClr val="bg1"/>
              </a:solidFill>
              <a:latin typeface="Quicksand" pitchFamily="2" charset="77"/>
            </a:endParaRPr>
          </a:p>
          <a:p>
            <a:endParaRPr lang="en-US" dirty="0"/>
          </a:p>
        </p:txBody>
      </p:sp>
      <p:pic>
        <p:nvPicPr>
          <p:cNvPr id="7" name="Picture 6"/>
          <p:cNvPicPr>
            <a:picLocks noChangeAspect="1"/>
          </p:cNvPicPr>
          <p:nvPr/>
        </p:nvPicPr>
        <p:blipFill>
          <a:blip r:embed="rId6"/>
          <a:stretch>
            <a:fillRect/>
          </a:stretch>
        </p:blipFill>
        <p:spPr>
          <a:xfrm>
            <a:off x="7328145" y="876300"/>
            <a:ext cx="3844688" cy="5588000"/>
          </a:xfrm>
          <a:prstGeom prst="rect">
            <a:avLst/>
          </a:prstGeom>
          <a:ln w="38100">
            <a:solidFill>
              <a:srgbClr val="FFD966"/>
            </a:solidFill>
          </a:ln>
        </p:spPr>
      </p:pic>
    </p:spTree>
    <p:extLst>
      <p:ext uri="{BB962C8B-B14F-4D97-AF65-F5344CB8AC3E}">
        <p14:creationId xmlns:p14="http://schemas.microsoft.com/office/powerpoint/2010/main" val="21931329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63109</TotalTime>
  <Words>737</Words>
  <Application>Microsoft Office PowerPoint</Application>
  <PresentationFormat>Widescreen</PresentationFormat>
  <Paragraphs>103</Paragraphs>
  <Slides>14</Slides>
  <Notes>14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Fredoka One</vt:lpstr>
      <vt:lpstr>Quicksand</vt:lpstr>
      <vt:lpstr>Arial</vt:lpstr>
      <vt:lpstr>Calibri Light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Jillian Howe</cp:lastModifiedBy>
  <cp:revision>284</cp:revision>
  <cp:lastPrinted>2024-07-01T16:06:01Z</cp:lastPrinted>
  <dcterms:created xsi:type="dcterms:W3CDTF">2021-04-09T09:19:43Z</dcterms:created>
  <dcterms:modified xsi:type="dcterms:W3CDTF">2024-10-09T13:03:18Z</dcterms:modified>
</cp:coreProperties>
</file>