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5"/>
  </p:notesMasterIdLst>
  <p:sldIdLst>
    <p:sldId id="257" r:id="rId2"/>
    <p:sldId id="306" r:id="rId3"/>
    <p:sldId id="337" r:id="rId4"/>
  </p:sldIdLst>
  <p:sldSz cx="12192000" cy="6858000"/>
  <p:notesSz cx="6858000" cy="9144000"/>
  <p:embeddedFontLst>
    <p:embeddedFont>
      <p:font typeface="Fredoka One" panose="020B0604020202020204" charset="0"/>
      <p:regular r:id="rId6"/>
    </p:embeddedFont>
    <p:embeddedFont>
      <p:font typeface="Quicksand" panose="020B0604020202020204" charset="0"/>
      <p:regular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966"/>
    <a:srgbClr val="D78643"/>
    <a:srgbClr val="4E6A84"/>
    <a:srgbClr val="9FB7DB"/>
    <a:srgbClr val="FFFFFF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29" autoAdjust="0"/>
    <p:restoredTop sz="96327"/>
  </p:normalViewPr>
  <p:slideViewPr>
    <p:cSldViewPr snapToGrid="0" snapToObjects="1">
      <p:cViewPr>
        <p:scale>
          <a:sx n="50" d="100"/>
          <a:sy n="50" d="100"/>
        </p:scale>
        <p:origin x="940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3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444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07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2.sv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6.emf"/><Relationship Id="rId7" Type="http://schemas.openxmlformats.org/officeDocument/2006/relationships/hyperlink" Target="https://canalrivertrust.org.uk/media/original/44311-build-a-canal-cut-colour-and-make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canalrivertrust.org.uk/media/original/44311-build-a-canal-cut-colour-and-make.pdf" TargetMode="External"/><Relationship Id="rId5" Type="http://schemas.openxmlformats.org/officeDocument/2006/relationships/image" Target="../media/image9.sv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EEB38C1D-44EF-5F42-98F9-5ACA34A463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64008" y="3297682"/>
            <a:ext cx="12344400" cy="36325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283200" y="342320"/>
            <a:ext cx="84518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Pedair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Priffordd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Fawr</a:t>
            </a:r>
            <a:endParaRPr lang="en-GB" sz="4000" b="1" dirty="0">
              <a:solidFill>
                <a:srgbClr val="4E6A84"/>
              </a:solidFill>
              <a:latin typeface="Fredoka One" panose="02000000000000000000" pitchFamily="2" charset="77"/>
            </a:endParaRPr>
          </a:p>
          <a:p>
            <a:pPr algn="r"/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Lluniau</a:t>
            </a:r>
            <a:r>
              <a:rPr lang="en-GB" sz="40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Symudol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396" y="1500857"/>
            <a:ext cx="5320418" cy="49276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028566" y="2091937"/>
            <a:ext cx="359744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Defnyddiwch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y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gweithgaredd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hwn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i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weld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sut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mae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cludiant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yn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Nyffryn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Dyfrdwy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wedi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newid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dros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amser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!</a:t>
            </a: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lvl="0" algn="ctr"/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lvl="0" algn="ctr"/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Dilynwch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cyfarwyddiadau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greu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lun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symudol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dangos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un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Pedair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Priffordd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Fawr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gorffennol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presennol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081" y="5284217"/>
            <a:ext cx="1373637" cy="137363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375" b="89969" l="10000" r="90000">
                        <a14:backgroundMark x1="36512" y1="22629" x2="36512" y2="22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67075" y="1500857"/>
            <a:ext cx="4455583" cy="756671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2" b="30265"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0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548226"/>
            <a:ext cx="12192001" cy="330977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666C9C9-BB75-DE41-8738-A758AA257057}"/>
              </a:ext>
            </a:extLst>
          </p:cNvPr>
          <p:cNvGrpSpPr/>
          <p:nvPr/>
        </p:nvGrpSpPr>
        <p:grpSpPr>
          <a:xfrm>
            <a:off x="799935" y="612417"/>
            <a:ext cx="5509044" cy="7189165"/>
            <a:chOff x="3659764" y="708510"/>
            <a:chExt cx="5509044" cy="7189165"/>
          </a:xfrm>
        </p:grpSpPr>
        <p:pic>
          <p:nvPicPr>
            <p:cNvPr id="10" name="Graphic 15">
              <a:extLst>
                <a:ext uri="{FF2B5EF4-FFF2-40B4-BE49-F238E27FC236}">
                  <a16:creationId xmlns:a16="http://schemas.microsoft.com/office/drawing/2014/main" id="{70DECD5C-B59C-E04A-892E-A8B040A2C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 flipH="1">
              <a:off x="3659764" y="708510"/>
              <a:ext cx="5509044" cy="7189165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9FF5F7C-CCAB-E64F-BBBE-C66A0B918794}"/>
                </a:ext>
              </a:extLst>
            </p:cNvPr>
            <p:cNvSpPr txBox="1"/>
            <p:nvPr/>
          </p:nvSpPr>
          <p:spPr>
            <a:xfrm>
              <a:off x="4220331" y="1721891"/>
              <a:ext cx="4626411" cy="5232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dirty="0" err="1">
                  <a:solidFill>
                    <a:schemeClr val="bg1"/>
                  </a:solidFill>
                  <a:latin typeface="Fredoka One" panose="02000000000000000000" pitchFamily="2" charset="77"/>
                </a:rPr>
                <a:t>Bydd</a:t>
              </a:r>
              <a:r>
                <a:rPr lang="en-GB" sz="3200" dirty="0">
                  <a:solidFill>
                    <a:schemeClr val="bg1"/>
                  </a:solidFill>
                  <a:latin typeface="Fredoka One" panose="02000000000000000000" pitchFamily="2" charset="77"/>
                </a:rPr>
                <a:t> </a:t>
              </a:r>
              <a:r>
                <a:rPr lang="en-GB" sz="3200" dirty="0" err="1">
                  <a:solidFill>
                    <a:schemeClr val="bg1"/>
                  </a:solidFill>
                  <a:latin typeface="Fredoka One" panose="02000000000000000000" pitchFamily="2" charset="77"/>
                </a:rPr>
                <a:t>arnoch</a:t>
              </a:r>
              <a:r>
                <a:rPr lang="en-GB" sz="3200" dirty="0">
                  <a:solidFill>
                    <a:schemeClr val="bg1"/>
                  </a:solidFill>
                  <a:latin typeface="Fredoka One" panose="02000000000000000000" pitchFamily="2" charset="77"/>
                </a:rPr>
                <a:t> </a:t>
              </a:r>
              <a:r>
                <a:rPr lang="en-GB" sz="3200" dirty="0" err="1">
                  <a:solidFill>
                    <a:schemeClr val="bg1"/>
                  </a:solidFill>
                  <a:latin typeface="Fredoka One" panose="02000000000000000000" pitchFamily="2" charset="77"/>
                </a:rPr>
                <a:t>angen</a:t>
              </a:r>
              <a:r>
                <a:rPr lang="en-GB" sz="3200" dirty="0">
                  <a:solidFill>
                    <a:schemeClr val="bg1"/>
                  </a:solidFill>
                  <a:latin typeface="Fredoka One" panose="02000000000000000000" pitchFamily="2" charset="77"/>
                </a:rPr>
                <a:t>:</a:t>
              </a:r>
            </a:p>
            <a:p>
              <a:endParaRPr lang="en-GB" sz="2000" dirty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pPr marL="342900" lvl="1" indent="-342900">
                <a:lnSpc>
                  <a:spcPct val="120000"/>
                </a:lnSpc>
                <a:buFont typeface="Arial"/>
                <a:buChar char="•"/>
              </a:pP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Cerdyn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maint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A4 (1 bob un)</a:t>
              </a:r>
            </a:p>
            <a:p>
              <a:pPr marL="342900" lvl="1" indent="-342900">
                <a:lnSpc>
                  <a:spcPct val="120000"/>
                </a:lnSpc>
                <a:buFont typeface="Arial"/>
                <a:buChar char="•"/>
              </a:pP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Cerdyn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maint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A6  (2 bob un)</a:t>
              </a:r>
            </a:p>
            <a:p>
              <a:pPr marL="342900" lvl="1" indent="-342900">
                <a:lnSpc>
                  <a:spcPct val="120000"/>
                </a:lnSpc>
                <a:buFont typeface="Arial"/>
                <a:buChar char="•"/>
              </a:pP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Deunyddiau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tynnu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llun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a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lliwio</a:t>
              </a:r>
              <a:endParaRPr lang="en-GB" sz="2000" dirty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pPr marL="342900" lvl="1" indent="-342900">
                <a:lnSpc>
                  <a:spcPct val="120000"/>
                </a:lnSpc>
                <a:buFont typeface="Arial"/>
                <a:buChar char="•"/>
              </a:pP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Ffon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grefftau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/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loli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(2 bob un)</a:t>
              </a:r>
            </a:p>
            <a:p>
              <a:pPr marL="342900" lvl="1" indent="-342900">
                <a:lnSpc>
                  <a:spcPct val="120000"/>
                </a:lnSpc>
                <a:buFont typeface="Arial"/>
                <a:buChar char="•"/>
              </a:pP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Tâp</a:t>
              </a:r>
              <a:endParaRPr lang="en-GB" sz="2000" dirty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pPr marL="342900" lvl="1" indent="-342900">
                <a:lnSpc>
                  <a:spcPct val="120000"/>
                </a:lnSpc>
                <a:buFont typeface="Arial"/>
                <a:buChar char="•"/>
              </a:pP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Glud</a:t>
              </a:r>
              <a:endParaRPr lang="en-GB" sz="2000" dirty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pPr marL="342900" lvl="1" indent="-342900">
                <a:lnSpc>
                  <a:spcPct val="120000"/>
                </a:lnSpc>
                <a:buFont typeface="Arial"/>
                <a:buChar char="•"/>
              </a:pP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Siswrn</a:t>
              </a:r>
              <a:endParaRPr lang="en-GB" sz="2000" dirty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pPr marL="342900" lvl="1" indent="-342900">
                <a:lnSpc>
                  <a:spcPct val="120000"/>
                </a:lnSpc>
                <a:buFont typeface="Arial"/>
                <a:buChar char="•"/>
              </a:pP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Cludiant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a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golygfeydd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(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dewisol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) o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ddolen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gweithgareddau’r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Ymddiriedolaeth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Camlesi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ac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Afonydd</a:t>
              </a:r>
              <a:endParaRPr lang="en-GB" sz="2000" dirty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endParaRPr lang="en-US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869546" y="746100"/>
            <a:ext cx="4397648" cy="1759396"/>
            <a:chOff x="1255657" y="4418608"/>
            <a:chExt cx="4397648" cy="1685768"/>
          </a:xfrm>
        </p:grpSpPr>
        <p:sp>
          <p:nvSpPr>
            <p:cNvPr id="12" name="tab">
              <a:hlinkClick r:id="rId6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10800000">
              <a:off x="1620967" y="4837688"/>
              <a:ext cx="4032338" cy="1266688"/>
            </a:xfrm>
            <a:prstGeom prst="roundRect">
              <a:avLst>
                <a:gd name="adj" fmla="val 33750"/>
              </a:avLst>
            </a:prstGeom>
            <a:solidFill>
              <a:srgbClr val="4E6A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AB8DE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BD39C7C-2A28-6747-8C82-DDBBF1808F9E}"/>
                </a:ext>
              </a:extLst>
            </p:cNvPr>
            <p:cNvSpPr txBox="1"/>
            <p:nvPr/>
          </p:nvSpPr>
          <p:spPr>
            <a:xfrm>
              <a:off x="1993180" y="5229206"/>
              <a:ext cx="3452987" cy="475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GB" sz="2400" dirty="0" err="1">
                  <a:solidFill>
                    <a:schemeClr val="bg1"/>
                  </a:solidFill>
                  <a:latin typeface="Fredoka One" panose="020B0604020202020204" charset="0"/>
                </a:rPr>
                <a:t>Glandŵr</a:t>
              </a:r>
              <a:r>
                <a:rPr lang="en-GB" sz="2400" dirty="0">
                  <a:solidFill>
                    <a:schemeClr val="bg1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chemeClr val="bg1"/>
                  </a:solidFill>
                  <a:latin typeface="Fredoka One" panose="020B0604020202020204" charset="0"/>
                </a:rPr>
                <a:t>Cymru</a:t>
              </a:r>
              <a:endParaRPr lang="en-US" sz="2800" dirty="0">
                <a:solidFill>
                  <a:schemeClr val="bg1"/>
                </a:solidFill>
                <a:latin typeface="Fredoka One" panose="020B0604020202020204" charset="0"/>
                <a:cs typeface="Arial"/>
              </a:endParaRPr>
            </a:p>
          </p:txBody>
        </p:sp>
        <p:sp>
          <p:nvSpPr>
            <p:cNvPr id="14" name="tab">
              <a:hlinkClick r:id="rId6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9865933">
              <a:off x="1412098" y="4418608"/>
              <a:ext cx="1835845" cy="662833"/>
            </a:xfrm>
            <a:prstGeom prst="roundRect">
              <a:avLst>
                <a:gd name="adj" fmla="val 33750"/>
              </a:avLst>
            </a:prstGeom>
            <a:solidFill>
              <a:srgbClr val="D786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AB8DE"/>
                </a:solidFill>
              </a:endParaRPr>
            </a:p>
          </p:txBody>
        </p:sp>
        <p:sp>
          <p:nvSpPr>
            <p:cNvPr id="15" name="TextBox 14">
              <a:hlinkClick r:id="rId7"/>
              <a:extLst>
                <a:ext uri="{FF2B5EF4-FFF2-40B4-BE49-F238E27FC236}">
                  <a16:creationId xmlns:a16="http://schemas.microsoft.com/office/drawing/2014/main" id="{6BD39C7C-2A28-6747-8C82-DDBBF1808F9E}"/>
                </a:ext>
              </a:extLst>
            </p:cNvPr>
            <p:cNvSpPr txBox="1"/>
            <p:nvPr/>
          </p:nvSpPr>
          <p:spPr>
            <a:xfrm rot="20672902">
              <a:off x="1255657" y="4487157"/>
              <a:ext cx="2165427" cy="501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err="1">
                  <a:solidFill>
                    <a:srgbClr val="FFFFFF"/>
                  </a:solidFill>
                  <a:latin typeface="Fredoka One" panose="020B0604020202020204" charset="0"/>
                </a:rPr>
                <a:t>Linc</a:t>
              </a:r>
              <a:endParaRPr lang="en-US" sz="2800" dirty="0">
                <a:solidFill>
                  <a:srgbClr val="FFFFFF"/>
                </a:solidFill>
                <a:latin typeface="Quicksand" pitchFamily="2" charset="77"/>
              </a:endParaRPr>
            </a:p>
          </p:txBody>
        </p:sp>
      </p:grp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" r="3419" b="2225"/>
          <a:stretch/>
        </p:blipFill>
        <p:spPr>
          <a:xfrm rot="5400000">
            <a:off x="7434389" y="2137001"/>
            <a:ext cx="3632201" cy="4837355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</p:spTree>
    <p:extLst>
      <p:ext uri="{BB962C8B-B14F-4D97-AF65-F5344CB8AC3E}">
        <p14:creationId xmlns:p14="http://schemas.microsoft.com/office/powerpoint/2010/main" val="76616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38189" y="1555090"/>
            <a:ext cx="5198608" cy="456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Dewiswch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un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Pedair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Priffordd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Fawr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gyda’ch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cerdyn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A4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wedi’i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droi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tynnwch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linell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bensel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grom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ddarn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isaf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eich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cerdyn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fel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gwelir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isod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. Ni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ddylai’r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llinell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ymestyn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holl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ffordd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draws y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dudalen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rhaid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bod  o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leiaf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3cm o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fwlch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naill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ben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llall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Rhaid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i’r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ffon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grefftau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fod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ddigon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hir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estyn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drwy’r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twll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papur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chyrraedd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ymyl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isaf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  <a:p>
            <a:pPr marL="342900" lvl="0" indent="-342900">
              <a:buFont typeface="+mj-lt"/>
              <a:buAutoNum type="arabicPeriod"/>
            </a:pP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Torrwch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llinell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Mae’r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llinell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hon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cynrychioli’r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briffordd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ydych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wedi’i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dewis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gallwch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dynnu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llun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o’i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hamgylch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i’w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gwneud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fwy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llydan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os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bydd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angen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rhowch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dâp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naill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ben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llall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twll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gryfhau’r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cerdyn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  <a:endParaRPr lang="en-GB" sz="1200" dirty="0">
              <a:solidFill>
                <a:srgbClr val="4E6A84"/>
              </a:solidFill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4E6A84"/>
              </a:solidFill>
              <a:latin typeface="Quicksand" panose="020B0604020202020204" charset="0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81247" y="462527"/>
            <a:ext cx="10639747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err="1">
                <a:solidFill>
                  <a:srgbClr val="D78643"/>
                </a:solidFill>
                <a:latin typeface="Fredoka One" panose="02000000000000000000" pitchFamily="2" charset="77"/>
              </a:rPr>
              <a:t>Cyfarwyddiadau</a:t>
            </a:r>
            <a:r>
              <a:rPr lang="en-GB" sz="4000" dirty="0">
                <a:solidFill>
                  <a:srgbClr val="D78643"/>
                </a:solidFill>
                <a:latin typeface="Fredoka One" panose="02000000000000000000" pitchFamily="2" charset="77"/>
              </a:rPr>
              <a:t> –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Gwneud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Llun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Symudol</a:t>
            </a:r>
            <a:endParaRPr lang="en-US" sz="4000" dirty="0">
              <a:solidFill>
                <a:srgbClr val="D78643"/>
              </a:solidFill>
              <a:latin typeface="Quicksand" panose="020B0604020202020204" charset="0"/>
              <a:cs typeface="Arial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-506785" y="2848859"/>
            <a:ext cx="5425294" cy="4572203"/>
            <a:chOff x="-380367" y="3048413"/>
            <a:chExt cx="5425294" cy="4572203"/>
          </a:xfrm>
        </p:grpSpPr>
        <p:sp>
          <p:nvSpPr>
            <p:cNvPr id="14" name="Rectangle 13"/>
            <p:cNvSpPr/>
            <p:nvPr/>
          </p:nvSpPr>
          <p:spPr>
            <a:xfrm>
              <a:off x="1024040" y="3048413"/>
              <a:ext cx="4020887" cy="20629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15" name="Arc 14"/>
            <p:cNvSpPr/>
            <p:nvPr/>
          </p:nvSpPr>
          <p:spPr>
            <a:xfrm rot="19933329">
              <a:off x="-380367" y="4459669"/>
              <a:ext cx="5219165" cy="3160947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</p:grpSp>
      <p:sp>
        <p:nvSpPr>
          <p:cNvPr id="18" name="Rectangle 17"/>
          <p:cNvSpPr/>
          <p:nvPr/>
        </p:nvSpPr>
        <p:spPr>
          <a:xfrm>
            <a:off x="6003637" y="1555090"/>
            <a:ext cx="536949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buFont typeface="+mj-lt"/>
              <a:buAutoNum type="arabicPeriod" startAt="3"/>
            </a:pP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un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ochr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i’r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cerdyn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A4,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ysgrifennwch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 </a:t>
            </a:r>
            <a:r>
              <a:rPr lang="en-GB" sz="1200" b="1" dirty="0">
                <a:solidFill>
                  <a:srgbClr val="4E6A84"/>
                </a:solidFill>
                <a:latin typeface="Quicksand" panose="020B0604020202020204" charset="0"/>
              </a:rPr>
              <a:t>1800au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gornel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top ac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ochr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arall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rhowch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ddyddiad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200" b="1" dirty="0" err="1">
                <a:solidFill>
                  <a:srgbClr val="4E6A84"/>
                </a:solidFill>
                <a:latin typeface="Quicksand" panose="020B0604020202020204" charset="0"/>
              </a:rPr>
              <a:t>flwyddyn</a:t>
            </a:r>
            <a:r>
              <a:rPr lang="en-GB" sz="12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b="1" dirty="0" err="1">
                <a:solidFill>
                  <a:srgbClr val="4E6A84"/>
                </a:solidFill>
                <a:latin typeface="Quicksand" panose="020B0604020202020204" charset="0"/>
              </a:rPr>
              <a:t>yma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Tynnwch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lun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olygfa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amgylch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briffordd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ydych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wedi’i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dewis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ddangos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fel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oedd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edrych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ystod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cyfnodau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yma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(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gallwch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ludo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golygfeydd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ddolen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uchod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).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Meddyliwch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am y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dirwedd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naturiol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nodweddion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sydd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wedi’u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gwneud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bobl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gyfer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gwahanol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gyfnodau</a:t>
            </a: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228600" lvl="0" indent="-228600">
              <a:buFont typeface="+mj-lt"/>
              <a:buAutoNum type="arabicPeriod" startAt="3"/>
            </a:pP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darnau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cerdyn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A6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tynnwch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lun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dull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cludiant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perthnasol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gyfer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eich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priffordd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ystod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cyfnodau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amser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perthnasol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  <a:p>
            <a:pPr lvl="0"/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</a:p>
          <a:p>
            <a:pPr lvl="1"/>
            <a:r>
              <a:rPr lang="en-GB" sz="1200" b="1" dirty="0">
                <a:solidFill>
                  <a:srgbClr val="4E6A84"/>
                </a:solidFill>
                <a:latin typeface="Quicksand" panose="020B0604020202020204" charset="0"/>
              </a:rPr>
              <a:t>•	</a:t>
            </a:r>
            <a:r>
              <a:rPr lang="en-GB" sz="1200" b="1" dirty="0" err="1">
                <a:solidFill>
                  <a:srgbClr val="4E6A84"/>
                </a:solidFill>
                <a:latin typeface="Quicksand" panose="020B0604020202020204" charset="0"/>
              </a:rPr>
              <a:t>Afon</a:t>
            </a:r>
            <a:r>
              <a:rPr lang="en-GB" sz="12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b="1" dirty="0" err="1">
                <a:solidFill>
                  <a:srgbClr val="4E6A84"/>
                </a:solidFill>
                <a:latin typeface="Quicksand" panose="020B0604020202020204" charset="0"/>
              </a:rPr>
              <a:t>Dyfrdwy</a:t>
            </a:r>
            <a:r>
              <a:rPr lang="en-GB" sz="12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–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cwrwgl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1800au,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caiac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neu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rafft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</a:p>
          <a:p>
            <a:pPr lvl="1"/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          modern.</a:t>
            </a:r>
          </a:p>
          <a:p>
            <a:pPr lvl="1"/>
            <a:r>
              <a:rPr lang="en-GB" sz="1200" b="1" dirty="0">
                <a:solidFill>
                  <a:srgbClr val="4E6A84"/>
                </a:solidFill>
                <a:latin typeface="Quicksand" panose="020B0604020202020204" charset="0"/>
              </a:rPr>
              <a:t>•	Y </a:t>
            </a:r>
            <a:r>
              <a:rPr lang="en-GB" sz="1200" b="1" dirty="0" err="1">
                <a:solidFill>
                  <a:srgbClr val="4E6A84"/>
                </a:solidFill>
                <a:latin typeface="Quicksand" panose="020B0604020202020204" charset="0"/>
              </a:rPr>
              <a:t>Gamlas</a:t>
            </a:r>
            <a:r>
              <a:rPr lang="en-GB" sz="12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–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camlas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1800au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sy’n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cael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dynnu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</a:p>
          <a:p>
            <a:pPr lvl="1"/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          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geffyl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camlas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modur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modern.</a:t>
            </a:r>
          </a:p>
          <a:p>
            <a:pPr lvl="1"/>
            <a:r>
              <a:rPr lang="en-GB" sz="1200" b="1" dirty="0">
                <a:solidFill>
                  <a:srgbClr val="4E6A84"/>
                </a:solidFill>
                <a:latin typeface="Quicksand" panose="020B0604020202020204" charset="0"/>
              </a:rPr>
              <a:t>•	</a:t>
            </a:r>
            <a:r>
              <a:rPr lang="en-GB" sz="1200" b="1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1200" b="1" dirty="0">
                <a:solidFill>
                  <a:srgbClr val="4E6A84"/>
                </a:solidFill>
                <a:latin typeface="Quicksand" panose="020B0604020202020204" charset="0"/>
              </a:rPr>
              <a:t> A5 –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coets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fawr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1800au, car modern.</a:t>
            </a:r>
          </a:p>
          <a:p>
            <a:pPr lvl="1"/>
            <a:r>
              <a:rPr lang="en-GB" sz="1200" b="1" dirty="0">
                <a:solidFill>
                  <a:srgbClr val="4E6A84"/>
                </a:solidFill>
                <a:latin typeface="Quicksand" panose="020B0604020202020204" charset="0"/>
              </a:rPr>
              <a:t>•	Y </a:t>
            </a:r>
            <a:r>
              <a:rPr lang="en-GB" sz="1200" b="1" dirty="0" err="1">
                <a:solidFill>
                  <a:srgbClr val="4E6A84"/>
                </a:solidFill>
                <a:latin typeface="Quicksand" panose="020B0604020202020204" charset="0"/>
              </a:rPr>
              <a:t>Rheilffordd</a:t>
            </a:r>
            <a:r>
              <a:rPr lang="en-GB" sz="1200" b="1" dirty="0">
                <a:solidFill>
                  <a:srgbClr val="4E6A84"/>
                </a:solidFill>
                <a:latin typeface="Quicksand" panose="020B0604020202020204" charset="0"/>
              </a:rPr>
              <a:t> –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trên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stêm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1800au a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thryciau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nwyddau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</a:p>
          <a:p>
            <a:pPr lvl="1"/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         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trên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stêm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fodern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gyda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theithwyr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228600" lvl="0" indent="-228600">
              <a:buAutoNum type="arabicPeriod" startAt="5"/>
            </a:pP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Torrwch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amgylch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eich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dull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cludiant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mor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agos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ag y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gallwch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</a:p>
          <a:p>
            <a:pPr lvl="0"/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    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defnyddiwch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dâp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roi’r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ffon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grefftau’n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sownd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i’r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tu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ôl</a:t>
            </a: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228600" indent="-228600">
              <a:buAutoNum type="arabicPeriod" startAt="6"/>
            </a:pP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Gwthiwch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ffon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grefftau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i’r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twll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eich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golygfa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priffordd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–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gallwch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symud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eich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cludiant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ffordd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tu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ôl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i’r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cerdyn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a’i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droi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drosodd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ddangos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gwahanol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gyfnodau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amser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a’r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cludiant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200" dirty="0" err="1">
                <a:solidFill>
                  <a:srgbClr val="4E6A84"/>
                </a:solidFill>
                <a:latin typeface="Quicksand" panose="020B0604020202020204" charset="0"/>
              </a:rPr>
              <a:t>perthnasol</a:t>
            </a:r>
            <a:r>
              <a:rPr lang="en-GB" sz="12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  <a:endParaRPr lang="en-US" sz="1200" dirty="0">
              <a:solidFill>
                <a:srgbClr val="4E6A84"/>
              </a:solidFill>
              <a:latin typeface="Quicksand" panose="020B0604020202020204" charset="0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" y="6342434"/>
            <a:ext cx="12192000" cy="563210"/>
          </a:xfrm>
          <a:prstGeom prst="rect">
            <a:avLst/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3118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29848</TotalTime>
  <Words>451</Words>
  <Application>Microsoft Office PowerPoint</Application>
  <PresentationFormat>Widescreen</PresentationFormat>
  <Paragraphs>51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Fredoka One</vt:lpstr>
      <vt:lpstr>Quicksand</vt:lpstr>
      <vt:lpstr>Arial</vt:lpstr>
      <vt:lpstr>Calibri Light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Jillian Howe</dc:creator>
  <cp:lastModifiedBy>Jillian Howe</cp:lastModifiedBy>
  <cp:revision>292</cp:revision>
  <dcterms:created xsi:type="dcterms:W3CDTF">2021-04-09T09:19:43Z</dcterms:created>
  <dcterms:modified xsi:type="dcterms:W3CDTF">2025-01-21T14:58:38Z</dcterms:modified>
</cp:coreProperties>
</file>