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94" r:id="rId3"/>
    <p:sldId id="272" r:id="rId4"/>
    <p:sldId id="309" r:id="rId5"/>
    <p:sldId id="286" r:id="rId6"/>
    <p:sldId id="310" r:id="rId7"/>
    <p:sldId id="311" r:id="rId8"/>
    <p:sldId id="314" r:id="rId9"/>
    <p:sldId id="313" r:id="rId10"/>
    <p:sldId id="315" r:id="rId11"/>
    <p:sldId id="317" r:id="rId12"/>
    <p:sldId id="316" r:id="rId13"/>
  </p:sldIdLst>
  <p:sldSz cx="12192000" cy="6858000"/>
  <p:notesSz cx="6858000" cy="9144000"/>
  <p:embeddedFontLst>
    <p:embeddedFont>
      <p:font typeface="Fredoka One" panose="020B0604020202020204" charset="0"/>
      <p:regular r:id="rId15"/>
    </p:embeddedFont>
    <p:embeddedFont>
      <p:font typeface="Quicksand" panose="020B0604020202020204" charset="0"/>
      <p:regular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Delius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643"/>
    <a:srgbClr val="FFD966"/>
    <a:srgbClr val="9FB7DB"/>
    <a:srgbClr val="4E6A84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6327"/>
  </p:normalViewPr>
  <p:slideViewPr>
    <p:cSldViewPr snapToGrid="0" snapToObjects="1">
      <p:cViewPr varScale="1">
        <p:scale>
          <a:sx n="62" d="100"/>
          <a:sy n="62" d="100"/>
        </p:scale>
        <p:origin x="76" y="-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21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5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783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3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41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84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3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6.png"/><Relationship Id="rId4" Type="http://schemas.openxmlformats.org/officeDocument/2006/relationships/image" Target="../media/image2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emf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imeo.com/755156238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5" Type="http://schemas.openxmlformats.org/officeDocument/2006/relationships/image" Target="../media/image37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hyperlink" Target="https://www.youtube.com/watch?v=Zdl3aHslon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sv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4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4008" y="3297682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342320"/>
            <a:ext cx="8451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Pedair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Priffordd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 smtClean="0">
                <a:solidFill>
                  <a:srgbClr val="D78643"/>
                </a:solidFill>
                <a:latin typeface="Fredoka One" panose="02000000000000000000" pitchFamily="2" charset="77"/>
              </a:rPr>
              <a:t>Fawr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</a:p>
          <a:p>
            <a:pPr algn="r"/>
            <a:r>
              <a:rPr lang="en-GB" sz="32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32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US" sz="32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4168" y="1884969"/>
            <a:ext cx="5150868" cy="4552732"/>
          </a:xfrm>
          <a:prstGeom prst="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1754" y="1656961"/>
            <a:ext cx="4255008" cy="9152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2397840" y="1925731"/>
            <a:ext cx="3966483" cy="353454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93716" y="2442181"/>
            <a:ext cx="2763739" cy="2549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Wyddoch</a:t>
            </a:r>
            <a:r>
              <a:rPr lang="en-GB" sz="1900" dirty="0">
                <a:solidFill>
                  <a:srgbClr val="4E6A84"/>
                </a:solidFill>
                <a:latin typeface="Quicksand" panose="020B0604020202020204" charset="0"/>
              </a:rPr>
              <a:t> chi am y </a:t>
            </a: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pedwar</a:t>
            </a:r>
            <a:r>
              <a:rPr lang="en-GB" sz="19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prif</a:t>
            </a:r>
            <a:r>
              <a:rPr lang="en-GB" sz="19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lwybr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cludiant</a:t>
            </a:r>
            <a:r>
              <a:rPr lang="en-GB" sz="19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9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Nyffryn</a:t>
            </a:r>
            <a:r>
              <a:rPr lang="en-GB" sz="19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1900" dirty="0" smtClean="0">
                <a:solidFill>
                  <a:srgbClr val="4E6A84"/>
                </a:solidFill>
                <a:latin typeface="Quicksand" panose="020B0604020202020204" charset="0"/>
              </a:rPr>
              <a:t>?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Beth am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golwg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fanylach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arnyn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900" b="1" dirty="0" err="1">
                <a:solidFill>
                  <a:srgbClr val="4E6A84"/>
                </a:solidFill>
                <a:latin typeface="Quicksand" panose="020B0604020202020204" charset="0"/>
              </a:rPr>
              <a:t>nhw</a:t>
            </a:r>
            <a:r>
              <a:rPr lang="en-GB" sz="1900" b="1" dirty="0">
                <a:solidFill>
                  <a:srgbClr val="4E6A84"/>
                </a:solidFill>
                <a:latin typeface="Quicksand" panose="020B0604020202020204" charset="0"/>
              </a:rPr>
              <a:t>…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4077" y="5284217"/>
            <a:ext cx="1373637" cy="137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705727"/>
            <a:ext cx="12192001" cy="31522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12561"/>
            <a:ext cx="55215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Agorodd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rheilffordd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Llangollen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1861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gludo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nwyddau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1862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gludo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teithwyr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llinell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10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milltir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Langollen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Gorwen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bellach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brofiad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rheilffordd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dreftadaeth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)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arfer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linell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54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milltir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Riwabon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Bermo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Rheilffordd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Llangollen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i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Gorwen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90" y="3362035"/>
            <a:ext cx="4901866" cy="3094441"/>
          </a:xfrm>
          <a:prstGeom prst="round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893" y="1252268"/>
            <a:ext cx="4457499" cy="2965770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2250" y="2616200"/>
            <a:ext cx="4080614" cy="8777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853668" y="3362035"/>
            <a:ext cx="4638131" cy="338372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79528" y="3868959"/>
            <a:ext cx="330405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Gallai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rheilffyrdd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gludo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nwyddau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gyflym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iawn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nhw’n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haws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nifer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fawr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deithio’n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gyflym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galluogi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rgbClr val="4E6A84"/>
                </a:solidFill>
                <a:latin typeface="Fredoka One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Dyffryn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hawdd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748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906" y="3314614"/>
            <a:ext cx="12344400" cy="3632597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7842" y="744861"/>
            <a:ext cx="6466840" cy="4574650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 rot="10800000">
            <a:off x="751514" y="2930278"/>
            <a:ext cx="34600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Quicksand" panose="020B0604020202020204" charset="0"/>
              </a:rPr>
              <a:t>.</a:t>
            </a:r>
            <a:endParaRPr lang="en-GB" sz="2400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bg1"/>
              </a:solidFill>
              <a:latin typeface="Quicksand" pitchFamily="2" charset="7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11" name="tab">
            <a:hlinkClick r:id="rId6"/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>
            <a:off x="6068350" y="4774777"/>
            <a:ext cx="4930448" cy="1491914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Hanes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Bywluniedig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Dyffryn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redoka One" panose="020B0604020202020204" charset="0"/>
              </a:rPr>
              <a:t>Dyfrdwy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3" name="tab">
            <a:hlinkClick r:id="rId6"/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 rot="860756">
            <a:off x="9649433" y="4389714"/>
            <a:ext cx="1822453" cy="715167"/>
          </a:xfrm>
          <a:prstGeom prst="roundRect">
            <a:avLst>
              <a:gd name="adj" fmla="val 33750"/>
            </a:avLst>
          </a:prstGeom>
          <a:solidFill>
            <a:srgbClr val="FFD96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 smtClean="0">
                <a:solidFill>
                  <a:srgbClr val="D78643"/>
                </a:solidFill>
                <a:latin typeface="Fredoka One" panose="020B0604020202020204" charset="0"/>
              </a:rPr>
              <a:t>Gwylio</a:t>
            </a:r>
            <a:endParaRPr lang="en-GB" sz="2800" dirty="0">
              <a:solidFill>
                <a:srgbClr val="D78643"/>
              </a:solidFill>
              <a:latin typeface="Fredoka One" panose="020B0604020202020204" charset="0"/>
            </a:endParaRPr>
          </a:p>
        </p:txBody>
      </p:sp>
      <p:pic>
        <p:nvPicPr>
          <p:cNvPr id="15" name="Graphic 15">
            <a:extLst>
              <a:ext uri="{FF2B5EF4-FFF2-40B4-BE49-F238E27FC236}">
                <a16:creationId xmlns:a16="http://schemas.microsoft.com/office/drawing/2014/main" id="{6212A04D-3FC7-6E40-AA1A-1C4910D0884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H="1">
            <a:off x="351124" y="812800"/>
            <a:ext cx="4627276" cy="70692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3235" y="2053911"/>
            <a:ext cx="396305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err="1">
                <a:solidFill>
                  <a:schemeClr val="bg1"/>
                </a:solidFill>
                <a:latin typeface="Fredoka One" panose="020B0604020202020204" charset="0"/>
              </a:rPr>
              <a:t>Gweithgaredd</a:t>
            </a:r>
            <a:endParaRPr lang="en-GB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Gwyliwch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y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ffilm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wedi’i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Fredoka One" panose="020B0604020202020204" charset="0"/>
              </a:rPr>
              <a:t>hanimeiddio am Hanes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Dyffryn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Dyfrdwy</a:t>
            </a:r>
            <a:r>
              <a:rPr lang="en-GB" sz="2200" dirty="0" smtClean="0">
                <a:solidFill>
                  <a:schemeClr val="bg1"/>
                </a:solidFill>
                <a:latin typeface="Quicksand" panose="020B060402020202020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Cadwch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olwg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am y </a:t>
            </a:r>
            <a:r>
              <a:rPr lang="en-GB" sz="2400" dirty="0" err="1">
                <a:solidFill>
                  <a:schemeClr val="bg1"/>
                </a:solidFill>
                <a:latin typeface="Fredoka One" panose="020B0604020202020204" charset="0"/>
              </a:rPr>
              <a:t>Pedair</a:t>
            </a:r>
            <a:r>
              <a:rPr lang="en-GB" sz="2400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Fredoka One" panose="020B0604020202020204" charset="0"/>
              </a:rPr>
              <a:t>Priffordd</a:t>
            </a:r>
            <a:r>
              <a:rPr lang="en-GB" sz="2400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Fredoka One" panose="020B0604020202020204" charset="0"/>
              </a:rPr>
              <a:t>Fawr</a:t>
            </a:r>
            <a:r>
              <a:rPr lang="en-GB" sz="2200" dirty="0">
                <a:solidFill>
                  <a:schemeClr val="bg1"/>
                </a:solidFill>
                <a:latin typeface="Fredoka One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yn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y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ffilm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, ac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ystyriwch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y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newidiadau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a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wnaethon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nhw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i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Ddyffryn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Quicksand" panose="020B0604020202020204" charset="0"/>
              </a:rPr>
              <a:t>Dyfrdwy</a:t>
            </a:r>
            <a:r>
              <a:rPr lang="en-GB" sz="2200" dirty="0">
                <a:solidFill>
                  <a:schemeClr val="bg1"/>
                </a:solidFill>
                <a:latin typeface="Quicksand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70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666C9C9-BB75-DE41-8738-A758AA257057}"/>
              </a:ext>
            </a:extLst>
          </p:cNvPr>
          <p:cNvGrpSpPr/>
          <p:nvPr/>
        </p:nvGrpSpPr>
        <p:grpSpPr>
          <a:xfrm>
            <a:off x="654076" y="489524"/>
            <a:ext cx="5509044" cy="7341018"/>
            <a:chOff x="7428200" y="1648272"/>
            <a:chExt cx="5509044" cy="6593404"/>
          </a:xfrm>
        </p:grpSpPr>
        <p:pic>
          <p:nvPicPr>
            <p:cNvPr id="6" name="Graphic 15">
              <a:extLst>
                <a:ext uri="{FF2B5EF4-FFF2-40B4-BE49-F238E27FC236}">
                  <a16:creationId xmlns:a16="http://schemas.microsoft.com/office/drawing/2014/main" id="{70DECD5C-B59C-E04A-892E-A8B040A2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7428200" y="1648272"/>
              <a:ext cx="5509044" cy="659340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FF5F7C-CCAB-E64F-BBBE-C66A0B918794}"/>
                </a:ext>
              </a:extLst>
            </p:cNvPr>
            <p:cNvSpPr txBox="1"/>
            <p:nvPr/>
          </p:nvSpPr>
          <p:spPr>
            <a:xfrm>
              <a:off x="7977257" y="2501287"/>
              <a:ext cx="4504940" cy="5362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err="1">
                  <a:solidFill>
                    <a:schemeClr val="bg1"/>
                  </a:solidFill>
                  <a:latin typeface="Fredoka One" panose="02000000000000000000" pitchFamily="2" charset="77"/>
                </a:rPr>
                <a:t>Tasg</a:t>
              </a:r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endParaRPr lang="en-GB" sz="2000" b="1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Dychmygwch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eich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bod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chi’n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ddiwydiannwr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(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yn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fasnachwr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glo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,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perchennog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melin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,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perchennog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pwll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glo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neu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berchennog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gefail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)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ar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chemeClr val="bg1"/>
                  </a:solidFill>
                  <a:latin typeface="Quicksand" panose="020B0604020202020204" charset="0"/>
                </a:rPr>
                <a:t>ddiwedd</a:t>
              </a:r>
              <a:r>
                <a:rPr lang="en-GB" sz="2000" b="1" dirty="0">
                  <a:solidFill>
                    <a:schemeClr val="bg1"/>
                  </a:solidFill>
                  <a:latin typeface="Quicksand" panose="020B0604020202020204" charset="0"/>
                </a:rPr>
                <a:t> y 1800au.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0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Pa un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o’r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Pedair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Priffordd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Fawr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fyddech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chi’n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ei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dewis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i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gludo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eich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nwyddau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, a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pham</a:t>
              </a:r>
              <a:r>
                <a:rPr lang="en-GB" sz="2000" dirty="0" smtClean="0">
                  <a:solidFill>
                    <a:schemeClr val="bg1"/>
                  </a:solidFill>
                  <a:latin typeface="Quicksand" panose="020B0604020202020204" charset="0"/>
                </a:rPr>
                <a:t>?</a:t>
              </a:r>
            </a:p>
            <a:p>
              <a:endParaRPr lang="en-GB" sz="20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Beth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feddyliwch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chi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ddigwyddodd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i’r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gamlas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ôl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gwella’r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ffyrdd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a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dyfodiad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 y </a:t>
              </a:r>
              <a:r>
                <a:rPr lang="en-GB" sz="2000" dirty="0" err="1">
                  <a:solidFill>
                    <a:schemeClr val="bg1"/>
                  </a:solidFill>
                  <a:latin typeface="Quicksand" panose="020B0604020202020204" charset="0"/>
                </a:rPr>
                <a:t>rheilffordd</a:t>
              </a:r>
              <a:r>
                <a:rPr lang="en-GB" sz="2000" dirty="0">
                  <a:solidFill>
                    <a:schemeClr val="bg1"/>
                  </a:solidFill>
                  <a:latin typeface="Quicksand" panose="020B0604020202020204" charset="0"/>
                </a:rPr>
                <a:t>?</a:t>
              </a: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F087949-37EA-8245-8BCE-2A4539E9F3CB}"/>
              </a:ext>
            </a:extLst>
          </p:cNvPr>
          <p:cNvSpPr/>
          <p:nvPr/>
        </p:nvSpPr>
        <p:spPr>
          <a:xfrm>
            <a:off x="421761" y="5846808"/>
            <a:ext cx="3722400" cy="36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3CACCF7-57AA-944A-BD37-483BDA0551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818" y="-615585"/>
            <a:ext cx="4760245" cy="747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3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137349"/>
            <a:ext cx="10669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bedair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priffordd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fawr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(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llwybrau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)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pasio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drwy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Ddyffryn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cyfarfod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nhref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Llangollen.</a:t>
            </a:r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16194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Beth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yw’r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Pedair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Priffordd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Fawr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?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084210" y="2201721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Jo Danson</a:t>
            </a:r>
            <a:endParaRPr lang="en-GB" sz="1400" dirty="0">
              <a:solidFill>
                <a:srgbClr val="FFFFFF"/>
              </a:solidFill>
            </a:endParaRPr>
          </a:p>
        </p:txBody>
      </p:sp>
      <p:sp>
        <p:nvSpPr>
          <p:cNvPr id="40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9484287" y="2135502"/>
            <a:ext cx="3446622" cy="2164858"/>
          </a:xfrm>
          <a:prstGeom prst="roundRect">
            <a:avLst>
              <a:gd name="adj" fmla="val 33750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45418" y="2479266"/>
            <a:ext cx="22984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Meddyliwch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gwahanol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ddulliau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teithio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pob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priffordd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969141" y="2124367"/>
            <a:ext cx="7656309" cy="4137890"/>
            <a:chOff x="1605209" y="2216727"/>
            <a:chExt cx="7656309" cy="4137890"/>
          </a:xfrm>
        </p:grpSpPr>
        <p:pic>
          <p:nvPicPr>
            <p:cNvPr id="41" name="Picture 40"/>
            <p:cNvPicPr preferRelativeResize="0"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8249" y="2216727"/>
              <a:ext cx="6663269" cy="4137890"/>
            </a:xfrm>
            <a:prstGeom prst="roundRect">
              <a:avLst/>
            </a:prstGeom>
          </p:spPr>
        </p:pic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1605209" y="2663120"/>
              <a:ext cx="1738059" cy="1048738"/>
              <a:chOff x="9818506" y="5050493"/>
              <a:chExt cx="2530124" cy="1057866"/>
            </a:xfrm>
          </p:grpSpPr>
          <p:sp>
            <p:nvSpPr>
              <p:cNvPr id="43" name="Rounded Rectangle 42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18506" y="5050493"/>
                <a:ext cx="2530124" cy="1057866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101848" y="5207767"/>
                <a:ext cx="1924373" cy="7140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>
                    <a:solidFill>
                      <a:srgbClr val="4F6B84"/>
                    </a:solidFill>
                    <a:latin typeface="Quicksand" pitchFamily="2" charset="77"/>
                  </a:rPr>
                  <a:t>Yr</a:t>
                </a:r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 Afon </a:t>
                </a:r>
                <a:r>
                  <a:rPr lang="en-US" sz="2000" b="1" dirty="0" err="1" smtClean="0">
                    <a:solidFill>
                      <a:srgbClr val="4F6B84"/>
                    </a:solidFill>
                    <a:latin typeface="Quicksand" pitchFamily="2" charset="77"/>
                  </a:rPr>
                  <a:t>Dyfrdwy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7084210" y="2201721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Jo Danson</a:t>
            </a:r>
            <a:endParaRPr lang="en-GB" sz="1400" dirty="0">
              <a:solidFill>
                <a:srgbClr val="FFFFFF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808361" y="2188948"/>
            <a:ext cx="7901555" cy="4146968"/>
            <a:chOff x="2227601" y="2085287"/>
            <a:chExt cx="8210797" cy="4309267"/>
          </a:xfrm>
        </p:grpSpPr>
        <p:pic>
          <p:nvPicPr>
            <p:cNvPr id="47" name="Picture 46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7601" y="2085287"/>
              <a:ext cx="7516164" cy="4309267"/>
            </a:xfrm>
            <a:prstGeom prst="roundRect">
              <a:avLst/>
            </a:pr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8167178" y="5030236"/>
              <a:ext cx="2271220" cy="896341"/>
              <a:chOff x="9976719" y="4964428"/>
              <a:chExt cx="2032802" cy="904142"/>
            </a:xfrm>
          </p:grpSpPr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976719" y="4964428"/>
                <a:ext cx="2032802" cy="904142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026643" y="5059475"/>
                <a:ext cx="1924374" cy="74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err="1" smtClean="0">
                    <a:solidFill>
                      <a:srgbClr val="4F6B84"/>
                    </a:solidFill>
                    <a:latin typeface="Quicksand" pitchFamily="2" charset="77"/>
                  </a:rPr>
                  <a:t>Camlas</a:t>
                </a:r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 Llangollen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657303" y="2135502"/>
            <a:ext cx="8292746" cy="4074139"/>
            <a:chOff x="1293371" y="2227862"/>
            <a:chExt cx="8292746" cy="4074139"/>
          </a:xfrm>
        </p:grpSpPr>
        <p:pic>
          <p:nvPicPr>
            <p:cNvPr id="52" name="Picture 51"/>
            <p:cNvPicPr preferRelativeResize="0"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8523" y="2227862"/>
              <a:ext cx="6977594" cy="4074139"/>
            </a:xfrm>
            <a:prstGeom prst="roundRect">
              <a:avLst/>
            </a:prstGeom>
          </p:spPr>
        </p:pic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1293371" y="4251151"/>
              <a:ext cx="2103261" cy="1422399"/>
              <a:chOff x="9818506" y="5104357"/>
              <a:chExt cx="2530124" cy="722048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18506" y="5104357"/>
                <a:ext cx="2530124" cy="722048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101850" y="5207767"/>
                <a:ext cx="1924373" cy="515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err="1" smtClean="0">
                    <a:solidFill>
                      <a:srgbClr val="4F6B84"/>
                    </a:solidFill>
                    <a:latin typeface="Quicksand" pitchFamily="2" charset="77"/>
                  </a:rPr>
                  <a:t>Ffordd</a:t>
                </a:r>
                <a:r>
                  <a:rPr lang="en-US" sz="2000" b="1" dirty="0" smtClean="0">
                    <a:solidFill>
                      <a:srgbClr val="4F6B84"/>
                    </a:solidFill>
                    <a:latin typeface="Quicksand" pitchFamily="2" charset="77"/>
                  </a:rPr>
                  <a:t> A5 Thomas Telford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2210483" y="2124367"/>
            <a:ext cx="7499433" cy="4266692"/>
            <a:chOff x="2882053" y="2221446"/>
            <a:chExt cx="7499433" cy="4266692"/>
          </a:xfrm>
        </p:grpSpPr>
        <p:pic>
          <p:nvPicPr>
            <p:cNvPr id="57" name="Picture 56"/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2053" y="2221446"/>
              <a:ext cx="6425741" cy="4266692"/>
            </a:xfrm>
            <a:prstGeom prst="roundRect">
              <a:avLst/>
            </a:prstGeom>
          </p:spPr>
        </p:pic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8C8EB96-AD50-8448-88FC-3FA566346EF0}"/>
                </a:ext>
              </a:extLst>
            </p:cNvPr>
            <p:cNvGrpSpPr/>
            <p:nvPr/>
          </p:nvGrpSpPr>
          <p:grpSpPr>
            <a:xfrm>
              <a:off x="7776834" y="4736489"/>
              <a:ext cx="2604652" cy="1327325"/>
              <a:chOff x="9895247" y="7305658"/>
              <a:chExt cx="2265989" cy="1338877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2CDB626B-309D-C741-96E3-A5536C648301}"/>
                  </a:ext>
                </a:extLst>
              </p:cNvPr>
              <p:cNvSpPr/>
              <p:nvPr/>
            </p:nvSpPr>
            <p:spPr>
              <a:xfrm>
                <a:off x="9895247" y="7305658"/>
                <a:ext cx="2265989" cy="1338877"/>
              </a:xfrm>
              <a:prstGeom prst="roundRect">
                <a:avLst>
                  <a:gd name="adj" fmla="val 31569"/>
                </a:avLst>
              </a:prstGeom>
              <a:solidFill>
                <a:srgbClr val="FFD966"/>
              </a:solidFill>
              <a:ln>
                <a:solidFill>
                  <a:srgbClr val="FFD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5BA0B4C-65BA-4841-9037-C5D015BD819B}"/>
                  </a:ext>
                </a:extLst>
              </p:cNvPr>
              <p:cNvSpPr txBox="1"/>
              <p:nvPr/>
            </p:nvSpPr>
            <p:spPr>
              <a:xfrm>
                <a:off x="10093651" y="7484665"/>
                <a:ext cx="1924374" cy="102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err="1">
                    <a:solidFill>
                      <a:srgbClr val="4F6B84"/>
                    </a:solidFill>
                    <a:latin typeface="Quicksand" pitchFamily="2" charset="77"/>
                  </a:rPr>
                  <a:t>Rheilffordd</a:t>
                </a:r>
                <a:r>
                  <a:rPr lang="en-US" sz="2000" b="1" dirty="0">
                    <a:solidFill>
                      <a:srgbClr val="4F6B84"/>
                    </a:solidFill>
                    <a:latin typeface="Quicksand" pitchFamily="2" charset="77"/>
                  </a:rPr>
                  <a:t> Llangollen a </a:t>
                </a:r>
                <a:r>
                  <a:rPr lang="en-US" sz="2000" b="1" dirty="0" err="1">
                    <a:solidFill>
                      <a:srgbClr val="4F6B84"/>
                    </a:solidFill>
                    <a:latin typeface="Quicksand" pitchFamily="2" charset="77"/>
                  </a:rPr>
                  <a:t>Chorwen</a:t>
                </a:r>
                <a:endParaRPr lang="en-US" sz="2000" b="1" dirty="0">
                  <a:solidFill>
                    <a:srgbClr val="4F6B84"/>
                  </a:solidFill>
                  <a:latin typeface="Quicksand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633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41746"/>
            <a:ext cx="12192000" cy="71997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9CA1D72-219E-ED47-88BB-3E2BF625FABD}"/>
              </a:ext>
            </a:extLst>
          </p:cNvPr>
          <p:cNvGrpSpPr/>
          <p:nvPr/>
        </p:nvGrpSpPr>
        <p:grpSpPr>
          <a:xfrm>
            <a:off x="554348" y="775857"/>
            <a:ext cx="5172198" cy="6996220"/>
            <a:chOff x="2440063" y="1856761"/>
            <a:chExt cx="4672965" cy="6247016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799421E-E306-3142-9973-994441852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2440063" y="1856761"/>
              <a:ext cx="4672965" cy="624701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D2806C9-D67F-3B4F-9BFC-4A281CC6FC1C}"/>
                </a:ext>
              </a:extLst>
            </p:cNvPr>
            <p:cNvSpPr txBox="1"/>
            <p:nvPr/>
          </p:nvSpPr>
          <p:spPr>
            <a:xfrm>
              <a:off x="2870002" y="2888911"/>
              <a:ext cx="3985434" cy="508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Mae’r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priffyrdd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yn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cysylltu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cymunedau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er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dibenion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masnach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hamdden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.</a:t>
              </a:r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Mae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bobl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wedi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mynd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deithiau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ysbrydoledig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hyd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llwybrau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teithio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hyn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ers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canrifoedd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Mae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dyffryn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prydferth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wedi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ysbrydoli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ymwelwyr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ffurf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celf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barddoniaeth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ers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ddeunawfed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ganrif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, ac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mae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nifer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fawr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bobl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dal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ymweld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fwynhau’r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golygfeydd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godidog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hyd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heddiw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65" b="89983" l="9970" r="89980">
                        <a14:foregroundMark x1="49260" y1="22189" x2="35933" y2="53466"/>
                        <a14:foregroundMark x1="72359" y1="41294" x2="73889" y2="41028"/>
                        <a14:backgroundMark x1="26012" y1="41294" x2="26012" y2="40730"/>
                        <a14:backgroundMark x1="44126" y1="21294" x2="43682" y2="21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06548" y="0"/>
            <a:ext cx="5530501" cy="8578399"/>
          </a:xfrm>
          <a:prstGeom prst="rect">
            <a:avLst/>
          </a:prstGeom>
        </p:spPr>
      </p:pic>
      <p:sp>
        <p:nvSpPr>
          <p:cNvPr id="30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0136776" y="5106689"/>
            <a:ext cx="2719063" cy="1424739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0488087" y="5345558"/>
            <a:ext cx="17457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4F6B84"/>
                </a:solidFill>
                <a:latin typeface="Quicksand" pitchFamily="2" charset="77"/>
              </a:rPr>
              <a:t>Beth </a:t>
            </a:r>
            <a:r>
              <a:rPr lang="de-DE" sz="2000" dirty="0">
                <a:solidFill>
                  <a:srgbClr val="4F6B84"/>
                </a:solidFill>
                <a:latin typeface="Quicksand" pitchFamily="2" charset="77"/>
              </a:rPr>
              <a:t>am i </a:t>
            </a:r>
            <a:r>
              <a:rPr lang="de-DE" sz="2000" dirty="0" smtClean="0">
                <a:solidFill>
                  <a:srgbClr val="4F6B84"/>
                </a:solidFill>
                <a:latin typeface="Quicksand" pitchFamily="2" charset="77"/>
              </a:rPr>
              <a:t>   ni </a:t>
            </a:r>
            <a:r>
              <a:rPr lang="de-DE" sz="2000" dirty="0">
                <a:solidFill>
                  <a:srgbClr val="4F6B84"/>
                </a:solidFill>
                <a:latin typeface="Quicksand" pitchFamily="2" charset="77"/>
              </a:rPr>
              <a:t>ddysgu mwy</a:t>
            </a:r>
            <a:r>
              <a:rPr lang="de-DE" sz="2000" dirty="0" smtClean="0">
                <a:solidFill>
                  <a:srgbClr val="4F6B84"/>
                </a:solidFill>
                <a:latin typeface="Quicksand" pitchFamily="2" charset="77"/>
              </a:rPr>
              <a:t>…</a:t>
            </a:r>
            <a:endParaRPr lang="en-US" sz="2000" dirty="0">
              <a:solidFill>
                <a:srgbClr val="4F6B84"/>
              </a:solidFill>
              <a:latin typeface="Quicks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Afon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406" y="2782088"/>
            <a:ext cx="5225648" cy="3707978"/>
          </a:xfrm>
          <a:prstGeom prst="roundRect">
            <a:avLst/>
          </a:prstGeom>
          <a:ln w="38100"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224" y="641855"/>
            <a:ext cx="4359564" cy="3269674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83" b="90000" l="10000" r="90000">
                        <a14:backgroundMark x1="68058" y1="49900" x2="67626" y2="50234"/>
                        <a14:backgroundMark x1="70791" y1="51104" x2="70935" y2="50736"/>
                        <a14:backgroundMark x1="75540" y1="53612" x2="75540" y2="53478"/>
                        <a14:backgroundMark x1="30791" y1="48963" x2="31007" y2="48629"/>
                        <a14:backgroundMark x1="50072" y1="8763" x2="50935" y2="8763"/>
                        <a14:backgroundMark x1="58921" y1="9465" x2="58921" y2="9264"/>
                        <a14:backgroundMark x1="42806" y1="9431" x2="42734" y2="9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3428" y="2444264"/>
            <a:ext cx="4255008" cy="9152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26592" y="3430669"/>
            <a:ext cx="3966483" cy="2978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222640"/>
            <a:ext cx="59400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hanesyddol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Dyfrdwy’n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ffynhonnell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dŵr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cymunedau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glannau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Defnyddiwyd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cychod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bychain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enw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cwryglau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bysgota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deithio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790895" y="3876720"/>
            <a:ext cx="2870182" cy="2046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Heddiw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mae’r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Dyfrdwy’n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gweithgareddau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pysgota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caiacio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rafftio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dŵr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gwyn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99333" y="716016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</a:t>
            </a:r>
            <a:r>
              <a:rPr lang="en-GB" sz="1400" dirty="0" err="1" smtClean="0">
                <a:solidFill>
                  <a:srgbClr val="FFFFFF"/>
                </a:solidFill>
              </a:rPr>
              <a:t>Croeso</a:t>
            </a:r>
            <a:r>
              <a:rPr lang="en-GB" sz="1400" dirty="0" smtClean="0">
                <a:solidFill>
                  <a:srgbClr val="FFFFFF"/>
                </a:solidFill>
              </a:rPr>
              <a:t> </a:t>
            </a:r>
            <a:r>
              <a:rPr lang="en-GB" sz="1400" dirty="0" err="1" smtClean="0">
                <a:solidFill>
                  <a:srgbClr val="FFFFFF"/>
                </a:solidFill>
              </a:rPr>
              <a:t>Cymru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1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114800"/>
            <a:ext cx="12192001" cy="2743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5" y="1350504"/>
            <a:ext cx="52634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Ym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1793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daeth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llif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afon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bwysig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greu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Camlas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Llangollen. </a:t>
            </a:r>
            <a:r>
              <a:rPr lang="en-GB" sz="2000" dirty="0" err="1" smtClean="0">
                <a:solidFill>
                  <a:srgbClr val="D78643"/>
                </a:solidFill>
                <a:latin typeface="Quicksand" panose="020B0604020202020204" charset="0"/>
              </a:rPr>
              <a:t>Dyluniodd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Thomas Telford gored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Rhaeadr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Bedol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dynnu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dŵr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o’r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Afon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Dyfrdwy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gamlas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newydd.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405" y="3049308"/>
            <a:ext cx="5263449" cy="3254288"/>
          </a:xfrm>
          <a:prstGeom prst="round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31" r="-536" b="-509"/>
          <a:stretch/>
        </p:blipFill>
        <p:spPr>
          <a:xfrm>
            <a:off x="6446260" y="1050206"/>
            <a:ext cx="5286236" cy="372888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95999" y="4918601"/>
            <a:ext cx="57912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llawer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greadigaethau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Telford,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mae’r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gored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petai’n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400" dirty="0" err="1" smtClean="0">
                <a:solidFill>
                  <a:srgbClr val="FFFFFF"/>
                </a:solidFill>
                <a:latin typeface="Fredoka One" panose="020B0604020202020204" charset="0"/>
              </a:rPr>
              <a:t>ychwanegu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at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harddwch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dirwedd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o’i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chwmpas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  Mae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Rhaeadr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Bedol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nodwedd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beirianyddol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athrylithgar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eithriadol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.</a:t>
            </a:r>
            <a:endParaRPr lang="en-GB" sz="2000" dirty="0" smtClean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Afon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–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Rhaeadr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y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Bedol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1406" y="6366471"/>
            <a:ext cx="37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Edward Pugh, </a:t>
            </a:r>
            <a:r>
              <a:rPr lang="en-GB" sz="1400" dirty="0" err="1">
                <a:solidFill>
                  <a:srgbClr val="FFFFFF"/>
                </a:solidFill>
              </a:rPr>
              <a:t>Llyfrgell</a:t>
            </a:r>
            <a:r>
              <a:rPr lang="en-GB" sz="1400" dirty="0">
                <a:solidFill>
                  <a:srgbClr val="FFFFFF"/>
                </a:solidFill>
              </a:rPr>
              <a:t> </a:t>
            </a:r>
            <a:r>
              <a:rPr lang="en-GB" sz="1400" dirty="0" err="1">
                <a:solidFill>
                  <a:srgbClr val="FFFFFF"/>
                </a:solidFill>
              </a:rPr>
              <a:t>Genedlaethol</a:t>
            </a:r>
            <a:r>
              <a:rPr lang="en-GB" sz="1400" dirty="0">
                <a:solidFill>
                  <a:srgbClr val="FFFFFF"/>
                </a:solidFill>
              </a:rPr>
              <a:t> </a:t>
            </a:r>
            <a:r>
              <a:rPr lang="en-GB" sz="1400" dirty="0" err="1">
                <a:solidFill>
                  <a:srgbClr val="FFFFFF"/>
                </a:solidFill>
              </a:rPr>
              <a:t>Cymru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4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23847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Camlas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Llangollen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91407" y="1423478"/>
            <a:ext cx="37992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Tybed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pam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pobl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eisiau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codi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camlas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ardal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hon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wreiddiol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</a:p>
          <a:p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Gwyliwch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fideo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ddysgu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:</a:t>
            </a:r>
          </a:p>
        </p:txBody>
      </p:sp>
      <p:pic>
        <p:nvPicPr>
          <p:cNvPr id="28" name="Picture 2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193" y="1233820"/>
            <a:ext cx="6826250" cy="4806950"/>
          </a:xfrm>
          <a:prstGeom prst="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29" name="Group 28"/>
          <p:cNvGrpSpPr/>
          <p:nvPr/>
        </p:nvGrpSpPr>
        <p:grpSpPr>
          <a:xfrm>
            <a:off x="325820" y="4031214"/>
            <a:ext cx="4064817" cy="1608091"/>
            <a:chOff x="325820" y="3764068"/>
            <a:chExt cx="4064817" cy="1608091"/>
          </a:xfrm>
        </p:grpSpPr>
        <p:sp>
          <p:nvSpPr>
            <p:cNvPr id="11" name="tab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231123-9720-9445-B69C-513B60F04189}"/>
                </a:ext>
              </a:extLst>
            </p:cNvPr>
            <p:cNvSpPr/>
            <p:nvPr/>
          </p:nvSpPr>
          <p:spPr>
            <a:xfrm>
              <a:off x="591407" y="3764068"/>
              <a:ext cx="3799230" cy="1316777"/>
            </a:xfrm>
            <a:prstGeom prst="roundRect">
              <a:avLst>
                <a:gd name="adj" fmla="val 33750"/>
              </a:avLst>
            </a:prstGeom>
            <a:solidFill>
              <a:srgbClr val="4E6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rgbClr val="FFFFFF"/>
                  </a:solidFill>
                  <a:latin typeface="Fredoka One" panose="020B0604020202020204" charset="0"/>
                </a:rPr>
                <a:t>Pontcysyllte Aqueduct Animated Timeline</a:t>
              </a:r>
              <a:endParaRPr lang="en-GB" sz="2000" dirty="0">
                <a:solidFill>
                  <a:srgbClr val="FFFFFF"/>
                </a:solidFill>
                <a:latin typeface="Fredoka One" panose="020B0604020202020204" charset="0"/>
              </a:endParaRPr>
            </a:p>
          </p:txBody>
        </p:sp>
        <p:sp>
          <p:nvSpPr>
            <p:cNvPr id="13" name="tab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231123-9720-9445-B69C-513B60F04189}"/>
                </a:ext>
              </a:extLst>
            </p:cNvPr>
            <p:cNvSpPr/>
            <p:nvPr/>
          </p:nvSpPr>
          <p:spPr>
            <a:xfrm rot="772885">
              <a:off x="325820" y="4789530"/>
              <a:ext cx="1509485" cy="582629"/>
            </a:xfrm>
            <a:prstGeom prst="roundRect">
              <a:avLst>
                <a:gd name="adj" fmla="val 33750"/>
              </a:avLst>
            </a:prstGeom>
            <a:solidFill>
              <a:srgbClr val="D78643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 smtClean="0">
                  <a:solidFill>
                    <a:srgbClr val="FFD966"/>
                  </a:solidFill>
                  <a:latin typeface="Fredoka One" panose="020B0604020202020204" charset="0"/>
                </a:rPr>
                <a:t>Watch</a:t>
              </a:r>
              <a:endParaRPr lang="en-GB" sz="2400" dirty="0">
                <a:solidFill>
                  <a:srgbClr val="FFD966"/>
                </a:solidFill>
                <a:latin typeface="Fredoka One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6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535306"/>
              </p:ext>
            </p:extLst>
          </p:nvPr>
        </p:nvGraphicFramePr>
        <p:xfrm>
          <a:off x="0" y="-1379614"/>
          <a:ext cx="12192000" cy="9139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Acrobat Document" r:id="rId4" imgW="17348151" imgH="13004581" progId="AcroExch.Document.DC">
                  <p:embed/>
                </p:oleObj>
              </mc:Choice>
              <mc:Fallback>
                <p:oleObj name="Acrobat Document" r:id="rId4" imgW="17348151" imgH="13004581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-1379614"/>
                        <a:ext cx="12192000" cy="9139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1666C9C9-BB75-DE41-8738-A758AA257057}"/>
              </a:ext>
            </a:extLst>
          </p:cNvPr>
          <p:cNvGrpSpPr/>
          <p:nvPr/>
        </p:nvGrpSpPr>
        <p:grpSpPr>
          <a:xfrm>
            <a:off x="6622473" y="665016"/>
            <a:ext cx="4858327" cy="7140864"/>
            <a:chOff x="7428200" y="1690912"/>
            <a:chExt cx="5509044" cy="6593404"/>
          </a:xfrm>
        </p:grpSpPr>
        <p:pic>
          <p:nvPicPr>
            <p:cNvPr id="21" name="Graphic 15">
              <a:extLst>
                <a:ext uri="{FF2B5EF4-FFF2-40B4-BE49-F238E27FC236}">
                  <a16:creationId xmlns:a16="http://schemas.microsoft.com/office/drawing/2014/main" id="{70DECD5C-B59C-E04A-892E-A8B040A2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7428200" y="1690912"/>
              <a:ext cx="5509044" cy="659340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FF5F7C-CCAB-E64F-BBBE-C66A0B918794}"/>
                </a:ext>
              </a:extLst>
            </p:cNvPr>
            <p:cNvSpPr txBox="1"/>
            <p:nvPr/>
          </p:nvSpPr>
          <p:spPr>
            <a:xfrm>
              <a:off x="8010591" y="2647096"/>
              <a:ext cx="4497690" cy="5491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b="1" dirty="0" err="1">
                  <a:solidFill>
                    <a:srgbClr val="FFFFFF"/>
                  </a:solidFill>
                  <a:latin typeface="Fredoka One" panose="02000000000000000000" pitchFamily="2" charset="77"/>
                </a:rPr>
                <a:t>Camlas</a:t>
              </a:r>
              <a:r>
                <a:rPr lang="en-GB" sz="3200" b="1" dirty="0">
                  <a:solidFill>
                    <a:srgbClr val="FFFFFF"/>
                  </a:solidFill>
                  <a:latin typeface="Fredoka One" panose="02000000000000000000" pitchFamily="2" charset="77"/>
                </a:rPr>
                <a:t> Llangollen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Heddiw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, dim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ond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gyfer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teithiau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hamdden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gychod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culion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canŵod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phadlfyrddau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mae’r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gamlas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cael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ei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defnyddio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Mae’r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gamlas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hefyd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yn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darparu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dŵr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yfed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Swydd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Gaer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dynnu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12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miliwn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alwyni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ddŵr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afon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gamlas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bob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dydd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;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gallai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hynny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lenwi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18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pwll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nofio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Olympaidd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!</a:t>
              </a: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72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12561"/>
            <a:ext cx="368748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Ailddatblygwyd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ffordd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hanesyddol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bwysig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hon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Thomas Telford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rhwng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1815 a 1826.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Roedd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galluogi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gwleidyddwyr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deithio’n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rhwydd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rhwng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Llundain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a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Chaergybi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ymlaen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Ddulyn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Quicksand" panose="020B0604020202020204" charset="0"/>
              </a:rPr>
              <a:t>Iwerddon</a:t>
            </a:r>
            <a:r>
              <a:rPr lang="en-GB" sz="2000" dirty="0" smtClean="0">
                <a:solidFill>
                  <a:srgbClr val="D78643"/>
                </a:solidFill>
                <a:latin typeface="Quicksand" panose="020B0604020202020204" charset="0"/>
              </a:rPr>
              <a:t>.</a:t>
            </a:r>
          </a:p>
          <a:p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ôl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gwella’r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ffordd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haws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gar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cheffyl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deithio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ar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hyd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, a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rhoddodd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hwb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</a:rPr>
              <a:t>fasnach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</a:rPr>
              <a:t> a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</a:rPr>
              <a:t>thwristiaeth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Nyffryn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Dyfrdwy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</a:rPr>
              <a:t>.</a:t>
            </a:r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Ffordd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A5 Thomas Telford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597" y="1202606"/>
            <a:ext cx="7183438" cy="4830830"/>
          </a:xfrm>
          <a:prstGeom prst="roundRect">
            <a:avLst/>
          </a:prstGeom>
        </p:spPr>
      </p:pic>
      <p:sp>
        <p:nvSpPr>
          <p:cNvPr id="7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7089704" y="2881426"/>
            <a:ext cx="934450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rgbClr val="4E6A84"/>
                </a:solidFill>
                <a:latin typeface="Fredoka One" panose="020B0604020202020204" charset="0"/>
              </a:rPr>
              <a:t>Caergybi</a:t>
            </a:r>
            <a:endParaRPr lang="en-GB" sz="1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8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10021704" y="4463982"/>
            <a:ext cx="934450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>
                <a:solidFill>
                  <a:srgbClr val="4E6A84"/>
                </a:solidFill>
                <a:latin typeface="Fredoka One" panose="020B0604020202020204" charset="0"/>
              </a:rPr>
              <a:t>Llundain</a:t>
            </a:r>
            <a:endParaRPr lang="en-GB" sz="1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4C990B-B761-E345-8EA2-40FB0DD92C05}"/>
              </a:ext>
            </a:extLst>
          </p:cNvPr>
          <p:cNvSpPr/>
          <p:nvPr/>
        </p:nvSpPr>
        <p:spPr>
          <a:xfrm>
            <a:off x="6047287" y="2881426"/>
            <a:ext cx="777282" cy="31380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>
                <a:solidFill>
                  <a:srgbClr val="4E6A84"/>
                </a:solidFill>
                <a:latin typeface="Fredoka One" panose="020B0604020202020204" charset="0"/>
              </a:rPr>
              <a:t>Dulyn</a:t>
            </a:r>
            <a:endParaRPr lang="en-GB" sz="1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779647" y="2948511"/>
            <a:ext cx="179636" cy="179636"/>
          </a:xfrm>
          <a:prstGeom prst="ellipse">
            <a:avLst/>
          </a:prstGeom>
          <a:solidFill>
            <a:srgbClr val="4E6A84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9" b="96819" l="3194" r="984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150" y="4992036"/>
            <a:ext cx="3890993" cy="209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0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01978"/>
            <a:ext cx="12192001" cy="30560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9046" y="1305005"/>
            <a:ext cx="620815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teithio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A5,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byddai’n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rhaid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chi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talu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treth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fesul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milltir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ogystal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thollau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ffyrdd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1813,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fasnachwr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glo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lleol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Exuperius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Pickering,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adeiladu’r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Gadwyn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osgoi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talu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tollau’r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A5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Llangollen.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Fe’i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hadeiladodd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agor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llwybr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cludiant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glo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calch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charreg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gamlas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Llangollen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A5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rhwng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Llundain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Chaergybi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Telford newydd </a:t>
            </a: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chwblhau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Ffordd</a:t>
            </a:r>
            <a:r>
              <a:rPr lang="en-GB" sz="36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36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yr</a:t>
            </a:r>
            <a:r>
              <a:rPr lang="en-GB" sz="3600" b="1" dirty="0">
                <a:solidFill>
                  <a:srgbClr val="4E6A84"/>
                </a:solidFill>
                <a:latin typeface="Fredoka One" panose="02000000000000000000" pitchFamily="2" charset="77"/>
              </a:rPr>
              <a:t> A5 </a:t>
            </a:r>
            <a:r>
              <a:rPr lang="en-GB" sz="36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- </a:t>
            </a:r>
            <a:r>
              <a:rPr lang="en-GB" sz="3600" b="1" dirty="0">
                <a:solidFill>
                  <a:srgbClr val="D78643"/>
                </a:solidFill>
                <a:latin typeface="Fredoka One" panose="02000000000000000000" pitchFamily="2" charset="77"/>
              </a:rPr>
              <a:t>Pont </a:t>
            </a:r>
            <a:r>
              <a:rPr lang="en-GB" sz="36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Gadwyn</a:t>
            </a:r>
            <a:r>
              <a:rPr lang="en-GB" sz="36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endParaRPr lang="en-US" sz="36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0053" y="5210756"/>
            <a:ext cx="3045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Roedd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anghyffredin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un o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bontydd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cadwyn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cyntaf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byd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!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749442" y="4788968"/>
            <a:ext cx="6019798" cy="1925811"/>
            <a:chOff x="326980" y="4675442"/>
            <a:chExt cx="6019798" cy="1925811"/>
          </a:xfrm>
        </p:grpSpPr>
        <p:pic>
          <p:nvPicPr>
            <p:cNvPr id="7" name="Picture 6" descr="A picture containing cheese&#10;&#10;Description automatically generated">
              <a:extLst>
                <a:ext uri="{FF2B5EF4-FFF2-40B4-BE49-F238E27FC236}">
                  <a16:creationId xmlns:a16="http://schemas.microsoft.com/office/drawing/2014/main" id="{4E52C39F-A822-AA45-81C5-4C3C694C4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9191" y="4675442"/>
              <a:ext cx="3282833" cy="1887628"/>
            </a:xfrm>
            <a:prstGeom prst="rect">
              <a:avLst/>
            </a:prstGeom>
          </p:spPr>
        </p:pic>
        <p:pic>
          <p:nvPicPr>
            <p:cNvPr id="8" name="Picture 7" descr="A picture containing cheese&#10;&#10;Description automatically generated">
              <a:extLst>
                <a:ext uri="{FF2B5EF4-FFF2-40B4-BE49-F238E27FC236}">
                  <a16:creationId xmlns:a16="http://schemas.microsoft.com/office/drawing/2014/main" id="{FAE2B72B-A699-B540-B093-93A23171C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980" y="5327026"/>
              <a:ext cx="2206526" cy="1268753"/>
            </a:xfrm>
            <a:prstGeom prst="rect">
              <a:avLst/>
            </a:prstGeom>
          </p:spPr>
        </p:pic>
        <p:pic>
          <p:nvPicPr>
            <p:cNvPr id="9" name="Picture 8" descr="A picture containing text, porcelain&#10;&#10;Description automatically generated">
              <a:extLst>
                <a:ext uri="{FF2B5EF4-FFF2-40B4-BE49-F238E27FC236}">
                  <a16:creationId xmlns:a16="http://schemas.microsoft.com/office/drawing/2014/main" id="{E5EDB12A-B54C-0048-A40B-FC89EE050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172008">
              <a:off x="1864077" y="4856882"/>
              <a:ext cx="1187782" cy="1507568"/>
            </a:xfrm>
            <a:prstGeom prst="rect">
              <a:avLst/>
            </a:prstGeom>
          </p:spPr>
        </p:pic>
        <p:pic>
          <p:nvPicPr>
            <p:cNvPr id="13" name="Picture 12" descr="A close-up of a crown&#10;&#10;Description automatically generated with low confidence">
              <a:extLst>
                <a:ext uri="{FF2B5EF4-FFF2-40B4-BE49-F238E27FC236}">
                  <a16:creationId xmlns:a16="http://schemas.microsoft.com/office/drawing/2014/main" id="{C0A4C63C-8DBF-384E-9AA6-53A67FE3A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395727">
              <a:off x="3843432" y="4747344"/>
              <a:ext cx="1350782" cy="1714453"/>
            </a:xfrm>
            <a:prstGeom prst="rect">
              <a:avLst/>
            </a:prstGeom>
          </p:spPr>
        </p:pic>
        <p:pic>
          <p:nvPicPr>
            <p:cNvPr id="14" name="Picture 13" descr="A picture containing lit, dark&#10;&#10;Description automatically generated">
              <a:extLst>
                <a:ext uri="{FF2B5EF4-FFF2-40B4-BE49-F238E27FC236}">
                  <a16:creationId xmlns:a16="http://schemas.microsoft.com/office/drawing/2014/main" id="{6DFC580D-2DBF-2942-8B79-78B93DA9D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35729">
              <a:off x="4501687" y="5540325"/>
              <a:ext cx="1845091" cy="1060928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569" y="510139"/>
            <a:ext cx="3882190" cy="582328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103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10097</TotalTime>
  <Words>745</Words>
  <Application>Microsoft Office PowerPoint</Application>
  <PresentationFormat>Widescreen</PresentationFormat>
  <Paragraphs>82</Paragraphs>
  <Slides>12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Fredoka One</vt:lpstr>
      <vt:lpstr>Times New Roman</vt:lpstr>
      <vt:lpstr>Quicksand</vt:lpstr>
      <vt:lpstr>Arial</vt:lpstr>
      <vt:lpstr>Calibri Light</vt:lpstr>
      <vt:lpstr>Delius</vt:lpstr>
      <vt:lpstr>Calibri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269</cp:revision>
  <dcterms:created xsi:type="dcterms:W3CDTF">2021-04-09T09:19:43Z</dcterms:created>
  <dcterms:modified xsi:type="dcterms:W3CDTF">2024-10-10T11:24:34Z</dcterms:modified>
</cp:coreProperties>
</file>