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7" r:id="rId2"/>
    <p:sldId id="343" r:id="rId3"/>
    <p:sldId id="282" r:id="rId4"/>
    <p:sldId id="338" r:id="rId5"/>
    <p:sldId id="306" r:id="rId6"/>
    <p:sldId id="312" r:id="rId7"/>
    <p:sldId id="340" r:id="rId8"/>
    <p:sldId id="339" r:id="rId9"/>
    <p:sldId id="341" r:id="rId10"/>
    <p:sldId id="308" r:id="rId11"/>
    <p:sldId id="342" r:id="rId12"/>
  </p:sldIdLst>
  <p:sldSz cx="12192000" cy="6858000"/>
  <p:notesSz cx="6858000" cy="9144000"/>
  <p:embeddedFontLs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Fredoka One" panose="020B0604020202020204" charset="0"/>
      <p:regular r:id="rId20"/>
    </p:embeddedFont>
    <p:embeddedFont>
      <p:font typeface="Delius" panose="020B0604020202020204" charset="0"/>
      <p:regular r:id="rId21"/>
    </p:embeddedFont>
    <p:embeddedFont>
      <p:font typeface="Quicksan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 id="2" name="Hannah Marubbi" initials="HM" lastIdx="1" clrIdx="1">
    <p:extLst>
      <p:ext uri="{19B8F6BF-5375-455C-9EA6-DF929625EA0E}">
        <p15:presenceInfo xmlns:p15="http://schemas.microsoft.com/office/powerpoint/2012/main" userId="S-1-5-21-1486970568-3785589942-1667704583-35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A84"/>
    <a:srgbClr val="D78643"/>
    <a:srgbClr val="9FB7DB"/>
    <a:srgbClr val="FFD966"/>
    <a:srgbClr val="FFFFFF"/>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1" autoAdjust="0"/>
    <p:restoredTop sz="88351" autoAdjust="0"/>
  </p:normalViewPr>
  <p:slideViewPr>
    <p:cSldViewPr snapToGrid="0" snapToObjects="1">
      <p:cViewPr varScale="1">
        <p:scale>
          <a:sx n="61" d="100"/>
          <a:sy n="61" d="100"/>
        </p:scale>
        <p:origin x="1008" y="4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Find some images of your invasive species, draw or print a</a:t>
            </a:r>
            <a:r>
              <a:rPr lang="en-GB" sz="1200" i="0" kern="1200" baseline="0" dirty="0" smtClean="0">
                <a:solidFill>
                  <a:schemeClr val="tx1"/>
                </a:solidFill>
                <a:effectLst/>
                <a:latin typeface="+mn-lt"/>
                <a:ea typeface="+mn-ea"/>
                <a:cs typeface="+mn-cs"/>
              </a:rPr>
              <a:t> species and </a:t>
            </a:r>
            <a:r>
              <a:rPr lang="en-GB" sz="1200" i="0" kern="1200" dirty="0" smtClean="0">
                <a:solidFill>
                  <a:schemeClr val="tx1"/>
                </a:solidFill>
                <a:effectLst/>
                <a:latin typeface="+mn-lt"/>
                <a:ea typeface="+mn-ea"/>
                <a:cs typeface="+mn-cs"/>
              </a:rPr>
              <a:t>make a spider diagram or poster to answer the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You will then present this to the class so you can learn about the different invasive species. </a:t>
            </a:r>
          </a:p>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163197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59239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3290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32497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4711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The Romans when they occupied Britain (AD 43–410) introduced lots of new species, we know this because of archaeological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Like the Romans but on a larger scale the Normans in the 1100s imported really large numbers of rabbits and deer for food. </a:t>
            </a:r>
          </a:p>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119544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Red squirrel populations have been in some areas have been lost completely by the pox virus. It is important to keep populations safe and away from grey squirrels. There is a campaign to research into vaccinating the squirrels.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There are only about 1,000 red squirrels left in north Wales, mostly on Anglesey.</a:t>
            </a:r>
          </a:p>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119627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Red squirrel populations have been in some areas have been lost completely by the pox virus. It is important to keep populations safe and away from grey squirrels. There is a campaign to research into vaccinating the squirrels.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There are only about 1,000 red squirrels left in north Wales, mostly on Anglesey.</a:t>
            </a:r>
          </a:p>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356766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374269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Our canals and rivers are home to many invasive species and the water flow means that they spread fast. </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The impact of non-native invasive species costs the UK economy approximately £1.7 billion a year.</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In the Dee Valley the ranger team and North Wales Wildlife Trust and volunteers work hard to prevent the further spread of two major invasive species Himalayan Balsam and Japanese Knotweed especially along the River Dee itself. </a:t>
            </a:r>
          </a:p>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380633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6.emf"/><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emf"/><Relationship Id="rId7" Type="http://schemas.openxmlformats.org/officeDocument/2006/relationships/image" Target="../media/image17.sv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11"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7.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11"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008" y="3297682"/>
            <a:ext cx="12344400" cy="3632597"/>
          </a:xfrm>
          <a:prstGeom prst="rect">
            <a:avLst/>
          </a:prstGeom>
        </p:spPr>
      </p:pic>
      <p:sp>
        <p:nvSpPr>
          <p:cNvPr id="5" name="TextBox 4">
            <a:extLst>
              <a:ext uri="{FF2B5EF4-FFF2-40B4-BE49-F238E27FC236}">
                <a16:creationId xmlns:a16="http://schemas.microsoft.com/office/drawing/2014/main" id="{1DD5F41C-9AFF-5D40-9543-6B1C69EFF0AB}"/>
              </a:ext>
            </a:extLst>
          </p:cNvPr>
          <p:cNvSpPr txBox="1"/>
          <p:nvPr/>
        </p:nvSpPr>
        <p:spPr>
          <a:xfrm>
            <a:off x="3283200" y="453661"/>
            <a:ext cx="8376306" cy="707886"/>
          </a:xfrm>
          <a:prstGeom prst="rect">
            <a:avLst/>
          </a:prstGeom>
          <a:noFill/>
        </p:spPr>
        <p:txBody>
          <a:bodyPr wrap="square" rtlCol="0">
            <a:spAutoFit/>
          </a:bodyPr>
          <a:lstStyle/>
          <a:p>
            <a:pPr algn="r"/>
            <a:r>
              <a:rPr lang="en-GB" sz="4000" b="1" dirty="0" smtClean="0">
                <a:solidFill>
                  <a:srgbClr val="4E6A84"/>
                </a:solidFill>
                <a:latin typeface="Fredoka One" panose="02000000000000000000" pitchFamily="2" charset="77"/>
              </a:rPr>
              <a:t>Ecosystem Invaders</a:t>
            </a:r>
            <a:endParaRPr lang="en-US" sz="4000" dirty="0">
              <a:solidFill>
                <a:srgbClr val="4E6A84"/>
              </a:solidFill>
              <a:latin typeface="Fredoka One" panose="02000000000000000000" pitchFamily="2" charset="77"/>
            </a:endParaRPr>
          </a:p>
        </p:txBody>
      </p:sp>
      <p:pic>
        <p:nvPicPr>
          <p:cNvPr id="4" name="Picture 3"/>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2215" y="1512171"/>
            <a:ext cx="3831085" cy="5495657"/>
          </a:xfrm>
          <a:prstGeom prst="rect">
            <a:avLst/>
          </a:prstGeom>
          <a:ln w="38100">
            <a:no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695553" y="1790700"/>
            <a:ext cx="5230823" cy="4127268"/>
          </a:xfrm>
          <a:prstGeom prst="rect">
            <a:avLst/>
          </a:prstGeom>
        </p:spPr>
      </p:pic>
      <p:sp>
        <p:nvSpPr>
          <p:cNvPr id="6" name="Rectangle 5"/>
          <p:cNvSpPr/>
          <p:nvPr/>
        </p:nvSpPr>
        <p:spPr>
          <a:xfrm>
            <a:off x="3138136" y="2571354"/>
            <a:ext cx="3878496" cy="2631874"/>
          </a:xfrm>
          <a:prstGeom prst="rect">
            <a:avLst/>
          </a:prstGeom>
        </p:spPr>
        <p:txBody>
          <a:bodyPr wrap="square">
            <a:spAutoFit/>
          </a:bodyPr>
          <a:lstStyle/>
          <a:p>
            <a:pPr algn="ctr">
              <a:lnSpc>
                <a:spcPct val="107000"/>
              </a:lnSpc>
              <a:spcAft>
                <a:spcPts val="800"/>
              </a:spcAft>
            </a:pPr>
            <a:r>
              <a:rPr lang="en-GB" sz="2800" dirty="0" smtClean="0">
                <a:solidFill>
                  <a:srgbClr val="4E6A84"/>
                </a:solidFill>
                <a:latin typeface="Quicksand" panose="020B0604020202020204" charset="0"/>
              </a:rPr>
              <a:t>I’m a Giant Hogweed. </a:t>
            </a:r>
          </a:p>
          <a:p>
            <a:pPr algn="ctr">
              <a:lnSpc>
                <a:spcPct val="107000"/>
              </a:lnSpc>
              <a:spcAft>
                <a:spcPts val="800"/>
              </a:spcAft>
            </a:pPr>
            <a:r>
              <a:rPr lang="en-GB" sz="2800" dirty="0" smtClean="0">
                <a:solidFill>
                  <a:srgbClr val="4E6A84"/>
                </a:solidFill>
                <a:latin typeface="Quicksand" panose="020B0604020202020204" charset="0"/>
              </a:rPr>
              <a:t>Let’s learn </a:t>
            </a:r>
            <a:r>
              <a:rPr lang="en-GB" sz="2800" dirty="0">
                <a:solidFill>
                  <a:srgbClr val="4E6A84"/>
                </a:solidFill>
                <a:latin typeface="Quicksand" panose="020B0604020202020204" charset="0"/>
              </a:rPr>
              <a:t>about different </a:t>
            </a:r>
            <a:r>
              <a:rPr lang="en-GB" sz="3200" dirty="0">
                <a:solidFill>
                  <a:srgbClr val="4E6A84"/>
                </a:solidFill>
                <a:latin typeface="Fredoka One" panose="020B0604020202020204" charset="0"/>
              </a:rPr>
              <a:t>invasive species</a:t>
            </a:r>
            <a:r>
              <a:rPr lang="en-GB" sz="2800" dirty="0">
                <a:solidFill>
                  <a:srgbClr val="4E6A84"/>
                </a:solidFill>
                <a:latin typeface="Quicksand" panose="020B0604020202020204" charset="0"/>
              </a:rPr>
              <a:t> in our local </a:t>
            </a:r>
            <a:r>
              <a:rPr lang="en-GB" sz="2800" dirty="0" smtClean="0">
                <a:solidFill>
                  <a:srgbClr val="4E6A84"/>
                </a:solidFill>
                <a:latin typeface="Quicksand" panose="020B0604020202020204" charset="0"/>
              </a:rPr>
              <a:t>environment.</a:t>
            </a:r>
            <a:endParaRPr lang="en-GB" sz="3600" dirty="0" smtClean="0">
              <a:solidFill>
                <a:srgbClr val="4E6A84"/>
              </a:solidFill>
              <a:latin typeface="Quicksand" panose="020B060402020202020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113" y="5203228"/>
            <a:ext cx="1373637" cy="1373637"/>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818104" y="2440416"/>
            <a:ext cx="15936227" cy="4417584"/>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657044" y="802031"/>
            <a:ext cx="5221468" cy="4834034"/>
          </a:xfrm>
          <a:prstGeom prst="rect">
            <a:avLst/>
          </a:prstGeom>
        </p:spPr>
      </p:pic>
      <p:sp>
        <p:nvSpPr>
          <p:cNvPr id="17" name="Rectangle 16"/>
          <p:cNvSpPr/>
          <p:nvPr/>
        </p:nvSpPr>
        <p:spPr>
          <a:xfrm>
            <a:off x="7139830" y="1464721"/>
            <a:ext cx="3657600" cy="3508653"/>
          </a:xfrm>
          <a:prstGeom prst="rect">
            <a:avLst/>
          </a:prstGeom>
        </p:spPr>
        <p:txBody>
          <a:bodyPr wrap="square">
            <a:spAutoFit/>
          </a:bodyPr>
          <a:lstStyle/>
          <a:p>
            <a:pPr algn="ctr"/>
            <a:r>
              <a:rPr lang="en-GB" sz="2400" dirty="0" smtClean="0">
                <a:solidFill>
                  <a:srgbClr val="4E6A84"/>
                </a:solidFill>
                <a:latin typeface="Fredoka One" panose="020B0604020202020204" charset="0"/>
              </a:rPr>
              <a:t>What is it?</a:t>
            </a:r>
          </a:p>
          <a:p>
            <a:pPr algn="ctr"/>
            <a:endParaRPr lang="en-GB" dirty="0">
              <a:solidFill>
                <a:srgbClr val="4E6A84"/>
              </a:solidFill>
              <a:latin typeface="Fredoka One" panose="020B0604020202020204" charset="0"/>
            </a:endParaRPr>
          </a:p>
          <a:p>
            <a:pPr algn="ctr"/>
            <a:r>
              <a:rPr lang="en-GB" sz="2400" dirty="0" smtClean="0">
                <a:solidFill>
                  <a:srgbClr val="9FB7DB"/>
                </a:solidFill>
                <a:latin typeface="Fredoka One" panose="020B0604020202020204" charset="0"/>
              </a:rPr>
              <a:t>What </a:t>
            </a:r>
            <a:r>
              <a:rPr lang="en-GB" sz="2400" dirty="0">
                <a:solidFill>
                  <a:srgbClr val="9FB7DB"/>
                </a:solidFill>
                <a:latin typeface="Fredoka One" panose="020B0604020202020204" charset="0"/>
              </a:rPr>
              <a:t>does it look like</a:t>
            </a:r>
            <a:r>
              <a:rPr lang="en-GB" sz="2400" dirty="0" smtClean="0">
                <a:solidFill>
                  <a:srgbClr val="9FB7DB"/>
                </a:solidFill>
                <a:latin typeface="Fredoka One" panose="020B0604020202020204" charset="0"/>
              </a:rPr>
              <a:t>?</a:t>
            </a:r>
          </a:p>
          <a:p>
            <a:pPr algn="ctr"/>
            <a:endParaRPr lang="en-GB" dirty="0" smtClean="0">
              <a:solidFill>
                <a:srgbClr val="4E6A84"/>
              </a:solidFill>
              <a:latin typeface="Fredoka One" panose="020B0604020202020204" charset="0"/>
            </a:endParaRPr>
          </a:p>
          <a:p>
            <a:pPr algn="ctr"/>
            <a:r>
              <a:rPr lang="en-GB" sz="2400" dirty="0" smtClean="0">
                <a:solidFill>
                  <a:srgbClr val="4E6A84"/>
                </a:solidFill>
                <a:latin typeface="Fredoka One" panose="020B0604020202020204" charset="0"/>
              </a:rPr>
              <a:t>How </a:t>
            </a:r>
            <a:r>
              <a:rPr lang="en-GB" sz="2400" dirty="0">
                <a:solidFill>
                  <a:srgbClr val="4E6A84"/>
                </a:solidFill>
                <a:latin typeface="Fredoka One" panose="020B0604020202020204" charset="0"/>
              </a:rPr>
              <a:t>did it get here</a:t>
            </a:r>
            <a:r>
              <a:rPr lang="en-GB" sz="2400" dirty="0" smtClean="0">
                <a:solidFill>
                  <a:srgbClr val="4E6A84"/>
                </a:solidFill>
                <a:latin typeface="Fredoka One" panose="020B0604020202020204" charset="0"/>
              </a:rPr>
              <a:t>?</a:t>
            </a:r>
          </a:p>
          <a:p>
            <a:pPr algn="ctr"/>
            <a:r>
              <a:rPr lang="en-GB" dirty="0" smtClean="0">
                <a:solidFill>
                  <a:srgbClr val="4E6A84"/>
                </a:solidFill>
                <a:latin typeface="Fredoka One" panose="020B0604020202020204" charset="0"/>
              </a:rPr>
              <a:t> </a:t>
            </a:r>
            <a:endParaRPr lang="en-GB" dirty="0">
              <a:solidFill>
                <a:srgbClr val="4E6A84"/>
              </a:solidFill>
              <a:latin typeface="Fredoka One" panose="020B0604020202020204" charset="0"/>
            </a:endParaRPr>
          </a:p>
          <a:p>
            <a:pPr algn="ctr"/>
            <a:r>
              <a:rPr lang="en-GB" sz="2400" dirty="0">
                <a:solidFill>
                  <a:srgbClr val="9FB7DB"/>
                </a:solidFill>
                <a:latin typeface="Fredoka One" panose="020B0604020202020204" charset="0"/>
              </a:rPr>
              <a:t>Why is it a problem</a:t>
            </a:r>
            <a:r>
              <a:rPr lang="en-GB" sz="2400" dirty="0" smtClean="0">
                <a:solidFill>
                  <a:srgbClr val="9FB7DB"/>
                </a:solidFill>
                <a:latin typeface="Fredoka One" panose="020B0604020202020204" charset="0"/>
              </a:rPr>
              <a:t>?</a:t>
            </a:r>
          </a:p>
          <a:p>
            <a:pPr algn="ctr"/>
            <a:endParaRPr lang="en-GB" dirty="0">
              <a:solidFill>
                <a:srgbClr val="4E6A84"/>
              </a:solidFill>
              <a:latin typeface="Fredoka One" panose="020B0604020202020204" charset="0"/>
            </a:endParaRPr>
          </a:p>
          <a:p>
            <a:pPr algn="ctr"/>
            <a:r>
              <a:rPr lang="en-GB" sz="2400" dirty="0">
                <a:solidFill>
                  <a:srgbClr val="4E6A84"/>
                </a:solidFill>
                <a:latin typeface="Fredoka One" panose="020B0604020202020204" charset="0"/>
              </a:rPr>
              <a:t>What can people do to </a:t>
            </a:r>
            <a:r>
              <a:rPr lang="en-GB" sz="2400" dirty="0" smtClean="0">
                <a:solidFill>
                  <a:srgbClr val="4E6A84"/>
                </a:solidFill>
                <a:latin typeface="Fredoka One" panose="020B0604020202020204" charset="0"/>
              </a:rPr>
              <a:t>help control it?</a:t>
            </a:r>
            <a:endParaRPr lang="en-GB" sz="2400" dirty="0">
              <a:solidFill>
                <a:srgbClr val="4E6A84"/>
              </a:solidFill>
              <a:latin typeface="Fredoka One" panose="020B0604020202020204" charset="0"/>
            </a:endParaRPr>
          </a:p>
        </p:txBody>
      </p:sp>
      <p:pic>
        <p:nvPicPr>
          <p:cNvPr id="19" name="Picture 18" descr="A picture containing text&#10;&#10;Description automatically generated">
            <a:extLst>
              <a:ext uri="{FF2B5EF4-FFF2-40B4-BE49-F238E27FC236}">
                <a16:creationId xmlns:a16="http://schemas.microsoft.com/office/drawing/2014/main" id="{957B9293-D911-F44E-9B2D-9A35909789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48688" y="2527819"/>
            <a:ext cx="4360872" cy="6216489"/>
          </a:xfrm>
          <a:prstGeom prst="rect">
            <a:avLst/>
          </a:prstGeom>
        </p:spPr>
      </p:pic>
      <p:pic>
        <p:nvPicPr>
          <p:cNvPr id="23" name="Picture 22" descr="A picture containing writing implement, stationary, pencil&#10;&#10;Description automatically generated">
            <a:extLst>
              <a:ext uri="{FF2B5EF4-FFF2-40B4-BE49-F238E27FC236}">
                <a16:creationId xmlns:a16="http://schemas.microsoft.com/office/drawing/2014/main" id="{CBE59D2A-FAD6-2041-9E1D-FE425E8B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969460">
            <a:off x="-818391" y="2717185"/>
            <a:ext cx="2524129" cy="2557784"/>
          </a:xfrm>
          <a:prstGeom prst="rect">
            <a:avLst/>
          </a:prstGeom>
        </p:spPr>
      </p:pic>
      <p:grpSp>
        <p:nvGrpSpPr>
          <p:cNvPr id="12" name="Group 11">
            <a:extLst>
              <a:ext uri="{FF2B5EF4-FFF2-40B4-BE49-F238E27FC236}">
                <a16:creationId xmlns:a16="http://schemas.microsoft.com/office/drawing/2014/main" id="{4269BD1A-8DCD-5348-872F-FA9FF1BA2BF6}"/>
              </a:ext>
            </a:extLst>
          </p:cNvPr>
          <p:cNvGrpSpPr/>
          <p:nvPr/>
        </p:nvGrpSpPr>
        <p:grpSpPr>
          <a:xfrm>
            <a:off x="797388" y="368300"/>
            <a:ext cx="5509044" cy="7491649"/>
            <a:chOff x="6225990" y="1111761"/>
            <a:chExt cx="5509044" cy="6593404"/>
          </a:xfrm>
        </p:grpSpPr>
        <p:pic>
          <p:nvPicPr>
            <p:cNvPr id="13" name="Graphic 15">
              <a:extLst>
                <a:ext uri="{FF2B5EF4-FFF2-40B4-BE49-F238E27FC236}">
                  <a16:creationId xmlns:a16="http://schemas.microsoft.com/office/drawing/2014/main" id="{6212A04D-3FC7-6E40-AA1A-1C4910D088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flipH="1">
              <a:off x="6225990" y="1111761"/>
              <a:ext cx="5509044" cy="6593404"/>
            </a:xfrm>
            <a:prstGeom prst="rect">
              <a:avLst/>
            </a:prstGeom>
          </p:spPr>
        </p:pic>
        <p:sp>
          <p:nvSpPr>
            <p:cNvPr id="14" name="TextBox 13">
              <a:extLst>
                <a:ext uri="{FF2B5EF4-FFF2-40B4-BE49-F238E27FC236}">
                  <a16:creationId xmlns:a16="http://schemas.microsoft.com/office/drawing/2014/main" id="{EC22E842-CB59-0643-92ED-790C32F48A01}"/>
                </a:ext>
              </a:extLst>
            </p:cNvPr>
            <p:cNvSpPr txBox="1"/>
            <p:nvPr/>
          </p:nvSpPr>
          <p:spPr>
            <a:xfrm>
              <a:off x="6639862" y="1799502"/>
              <a:ext cx="4681300" cy="5078894"/>
            </a:xfrm>
            <a:prstGeom prst="rect">
              <a:avLst/>
            </a:prstGeom>
            <a:noFill/>
          </p:spPr>
          <p:txBody>
            <a:bodyPr wrap="square" rtlCol="0">
              <a:spAutoFit/>
            </a:bodyPr>
            <a:lstStyle/>
            <a:p>
              <a:r>
                <a:rPr lang="en-GB" sz="3200" dirty="0" smtClean="0">
                  <a:solidFill>
                    <a:schemeClr val="bg1"/>
                  </a:solidFill>
                  <a:latin typeface="Fredoka One" panose="02000000000000000000" pitchFamily="2" charset="77"/>
                </a:rPr>
                <a:t>Task</a:t>
              </a:r>
              <a:endParaRPr lang="en-GB" sz="3200" dirty="0">
                <a:solidFill>
                  <a:schemeClr val="bg1"/>
                </a:solidFill>
                <a:latin typeface="Fredoka One" panose="02000000000000000000" pitchFamily="2" charset="77"/>
              </a:endParaRPr>
            </a:p>
            <a:p>
              <a:endParaRPr lang="en-GB" sz="900" dirty="0">
                <a:solidFill>
                  <a:schemeClr val="bg1"/>
                </a:solidFill>
                <a:latin typeface="Delius" panose="02000603000000000000" pitchFamily="2" charset="0"/>
              </a:endParaRPr>
            </a:p>
            <a:p>
              <a:r>
                <a:rPr lang="en-GB" sz="2200" dirty="0" smtClean="0">
                  <a:solidFill>
                    <a:schemeClr val="bg1"/>
                  </a:solidFill>
                  <a:latin typeface="Quicksand" panose="020B0604020202020204" charset="0"/>
                  <a:ea typeface="Calibri" panose="020F0502020204030204" pitchFamily="34" charset="0"/>
                  <a:cs typeface="Times New Roman" panose="02020603050405020304" pitchFamily="18" charset="0"/>
                </a:rPr>
                <a:t>In pairs, use </a:t>
              </a:r>
              <a:r>
                <a:rPr lang="en-GB" sz="2200" dirty="0">
                  <a:solidFill>
                    <a:schemeClr val="bg1"/>
                  </a:solidFill>
                  <a:latin typeface="Quicksand" panose="020B0604020202020204" charset="0"/>
                  <a:ea typeface="Calibri" panose="020F0502020204030204" pitchFamily="34" charset="0"/>
                  <a:cs typeface="Times New Roman" panose="02020603050405020304" pitchFamily="18" charset="0"/>
                </a:rPr>
                <a:t>the internet to find out about an </a:t>
              </a:r>
              <a:r>
                <a:rPr lang="en-GB" sz="2400" dirty="0">
                  <a:solidFill>
                    <a:schemeClr val="bg1"/>
                  </a:solidFill>
                  <a:latin typeface="Fredoka One" panose="020B0604020202020204" charset="0"/>
                  <a:ea typeface="Calibri" panose="020F0502020204030204" pitchFamily="34" charset="0"/>
                  <a:cs typeface="Times New Roman" panose="02020603050405020304" pitchFamily="18" charset="0"/>
                </a:rPr>
                <a:t>invasive </a:t>
              </a:r>
              <a:r>
                <a:rPr lang="en-GB" sz="2400" dirty="0" smtClean="0">
                  <a:solidFill>
                    <a:schemeClr val="bg1"/>
                  </a:solidFill>
                  <a:latin typeface="Fredoka One" panose="020B0604020202020204" charset="0"/>
                  <a:ea typeface="Calibri" panose="020F0502020204030204" pitchFamily="34" charset="0"/>
                  <a:cs typeface="Times New Roman" panose="02020603050405020304" pitchFamily="18" charset="0"/>
                </a:rPr>
                <a:t>species </a:t>
              </a:r>
              <a:r>
                <a:rPr lang="en-GB" sz="2200" dirty="0" smtClean="0">
                  <a:solidFill>
                    <a:schemeClr val="bg1"/>
                  </a:solidFill>
                  <a:latin typeface="Quicksand" panose="020B0604020202020204" charset="0"/>
                  <a:ea typeface="Calibri" panose="020F0502020204030204" pitchFamily="34" charset="0"/>
                  <a:cs typeface="Times New Roman" panose="02020603050405020304" pitchFamily="18" charset="0"/>
                </a:rPr>
                <a:t>from the next page and tell </a:t>
              </a:r>
              <a:r>
                <a:rPr lang="en-GB" sz="2200" dirty="0">
                  <a:solidFill>
                    <a:schemeClr val="bg1"/>
                  </a:solidFill>
                  <a:latin typeface="Quicksand" panose="020B0604020202020204" charset="0"/>
                  <a:ea typeface="Calibri" panose="020F0502020204030204" pitchFamily="34" charset="0"/>
                  <a:cs typeface="Times New Roman" panose="02020603050405020304" pitchFamily="18" charset="0"/>
                </a:rPr>
                <a:t>your class </a:t>
              </a:r>
              <a:r>
                <a:rPr lang="en-GB" sz="2200" dirty="0" smtClean="0">
                  <a:solidFill>
                    <a:schemeClr val="bg1"/>
                  </a:solidFill>
                  <a:latin typeface="Quicksand" panose="020B0604020202020204" charset="0"/>
                  <a:ea typeface="Calibri" panose="020F0502020204030204" pitchFamily="34" charset="0"/>
                  <a:cs typeface="Times New Roman" panose="02020603050405020304" pitchFamily="18" charset="0"/>
                </a:rPr>
                <a:t>all about </a:t>
              </a:r>
              <a:r>
                <a:rPr lang="en-GB" sz="2200" dirty="0">
                  <a:solidFill>
                    <a:schemeClr val="bg1"/>
                  </a:solidFill>
                  <a:latin typeface="Quicksand" panose="020B0604020202020204" charset="0"/>
                  <a:ea typeface="Calibri" panose="020F0502020204030204" pitchFamily="34" charset="0"/>
                  <a:cs typeface="Times New Roman" panose="02020603050405020304" pitchFamily="18" charset="0"/>
                </a:rPr>
                <a:t>it. </a:t>
              </a:r>
              <a:endParaRPr lang="en-US" sz="2200" dirty="0">
                <a:solidFill>
                  <a:schemeClr val="bg1"/>
                </a:solidFill>
              </a:endParaRPr>
            </a:p>
            <a:p>
              <a:pPr marL="342900" indent="-342900">
                <a:buFont typeface="Arial" panose="020B0604020202020204" pitchFamily="34" charset="0"/>
                <a:buChar char="•"/>
              </a:pPr>
              <a:endParaRPr lang="en-GB" sz="2200" dirty="0">
                <a:solidFill>
                  <a:schemeClr val="bg1"/>
                </a:solidFill>
                <a:latin typeface="Quicksand" pitchFamily="2" charset="77"/>
              </a:endParaRPr>
            </a:p>
            <a:p>
              <a:r>
                <a:rPr lang="en-GB" sz="2200" dirty="0">
                  <a:solidFill>
                    <a:schemeClr val="bg1"/>
                  </a:solidFill>
                  <a:latin typeface="Fredoka One" panose="020B0604020202020204" charset="0"/>
                </a:rPr>
                <a:t>Put these phrases into a search engine to help you find out more</a:t>
              </a:r>
              <a:r>
                <a:rPr lang="en-GB" sz="2200" dirty="0" smtClean="0">
                  <a:solidFill>
                    <a:schemeClr val="bg1"/>
                  </a:solidFill>
                  <a:latin typeface="Fredoka One" panose="020B0604020202020204" charset="0"/>
                </a:rPr>
                <a:t>:</a:t>
              </a:r>
            </a:p>
            <a:p>
              <a:endParaRPr lang="en-GB" sz="2200" dirty="0">
                <a:solidFill>
                  <a:schemeClr val="bg1"/>
                </a:solidFill>
                <a:latin typeface="Quicksand" panose="020B0604020202020204" charset="0"/>
              </a:endParaRPr>
            </a:p>
            <a:p>
              <a:pPr marL="342900" indent="-342900">
                <a:buFont typeface="Arial" panose="020B0604020202020204" pitchFamily="34" charset="0"/>
                <a:buChar char="•"/>
              </a:pPr>
              <a:r>
                <a:rPr lang="en-GB" sz="2200" dirty="0">
                  <a:solidFill>
                    <a:schemeClr val="bg1"/>
                  </a:solidFill>
                  <a:latin typeface="Quicksand" panose="020B0604020202020204" charset="0"/>
                </a:rPr>
                <a:t>North Wales Wildlife Trust Ecosystem </a:t>
              </a:r>
              <a:r>
                <a:rPr lang="en-GB" sz="2200" dirty="0" smtClean="0">
                  <a:solidFill>
                    <a:schemeClr val="bg1"/>
                  </a:solidFill>
                  <a:latin typeface="Quicksand" panose="020B0604020202020204" charset="0"/>
                </a:rPr>
                <a:t>Invaders</a:t>
              </a:r>
            </a:p>
            <a:p>
              <a:pPr marL="342900" indent="-342900">
                <a:buFont typeface="Arial" panose="020B0604020202020204" pitchFamily="34" charset="0"/>
                <a:buChar char="•"/>
              </a:pPr>
              <a:endParaRPr lang="en-GB" sz="2200" dirty="0">
                <a:solidFill>
                  <a:schemeClr val="bg1"/>
                </a:solidFill>
                <a:latin typeface="Quicksand" panose="020B0604020202020204" charset="0"/>
              </a:endParaRPr>
            </a:p>
            <a:p>
              <a:pPr marL="342900" indent="-342900">
                <a:buFont typeface="Arial" panose="020B0604020202020204" pitchFamily="34" charset="0"/>
                <a:buChar char="•"/>
              </a:pPr>
              <a:r>
                <a:rPr lang="en-GB" sz="2200" dirty="0">
                  <a:solidFill>
                    <a:schemeClr val="bg1"/>
                  </a:solidFill>
                  <a:latin typeface="Quicksand" panose="020B0604020202020204" charset="0"/>
                </a:rPr>
                <a:t>Canal and River Trust Invasive Species Control</a:t>
              </a:r>
            </a:p>
            <a:p>
              <a:endParaRPr lang="en-GB" sz="2200" dirty="0">
                <a:solidFill>
                  <a:schemeClr val="bg1"/>
                </a:solidFill>
                <a:latin typeface="Quicksand" pitchFamily="2" charset="77"/>
              </a:endParaRPr>
            </a:p>
            <a:p>
              <a:endParaRPr lang="en-US" dirty="0"/>
            </a:p>
          </p:txBody>
        </p:sp>
      </p:grpSp>
    </p:spTree>
    <p:extLst>
      <p:ext uri="{BB962C8B-B14F-4D97-AF65-F5344CB8AC3E}">
        <p14:creationId xmlns:p14="http://schemas.microsoft.com/office/powerpoint/2010/main" val="29718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76298" y="753992"/>
            <a:ext cx="6172201" cy="5465214"/>
          </a:xfrm>
          <a:prstGeom prst="rect">
            <a:avLst/>
          </a:prstGeom>
        </p:spPr>
        <p:txBody>
          <a:bodyPr wrap="square">
            <a:spAutoFit/>
          </a:bodyPr>
          <a:lstStyle/>
          <a:p>
            <a:pPr>
              <a:lnSpc>
                <a:spcPct val="107000"/>
              </a:lnSpc>
              <a:spcAft>
                <a:spcPts val="800"/>
              </a:spcAft>
            </a:pPr>
            <a:r>
              <a:rPr lang="en-GB" sz="3200" dirty="0" smtClean="0">
                <a:solidFill>
                  <a:srgbClr val="D78643"/>
                </a:solidFill>
                <a:latin typeface="Fredoka One" panose="020B0604020202020204" charset="0"/>
              </a:rPr>
              <a:t>Invasive Species </a:t>
            </a:r>
            <a:r>
              <a:rPr lang="en-GB" sz="3200" dirty="0">
                <a:solidFill>
                  <a:srgbClr val="D78643"/>
                </a:solidFill>
                <a:latin typeface="Fredoka One" panose="020B0604020202020204" charset="0"/>
              </a:rPr>
              <a:t>to </a:t>
            </a:r>
            <a:r>
              <a:rPr lang="en-GB" sz="3200" dirty="0" smtClean="0">
                <a:solidFill>
                  <a:srgbClr val="D78643"/>
                </a:solidFill>
                <a:latin typeface="Fredoka One" panose="020B0604020202020204" charset="0"/>
              </a:rPr>
              <a:t>research:</a:t>
            </a:r>
          </a:p>
          <a:p>
            <a:pPr>
              <a:lnSpc>
                <a:spcPct val="107000"/>
              </a:lnSpc>
              <a:spcAft>
                <a:spcPts val="800"/>
              </a:spcAft>
            </a:pPr>
            <a:endParaRPr lang="en-GB" sz="1600" dirty="0" smtClean="0">
              <a:solidFill>
                <a:srgbClr val="D78643"/>
              </a:solidFill>
              <a:latin typeface="Fredoka One"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Japanese knotweed</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Himalayan </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balsam</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American </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signal crayfish</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Giant hogweed</a:t>
            </a: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Killer shrimp</a:t>
            </a: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American </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skunk </a:t>
            </a: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c</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abbage</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Asian </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hornet</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Harlequin </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ladybird</a:t>
            </a:r>
          </a:p>
          <a:p>
            <a:pPr marL="342900" indent="-342900">
              <a:lnSpc>
                <a:spcPct val="107000"/>
              </a:lnSpc>
              <a:spcAft>
                <a:spcPts val="800"/>
              </a:spcAft>
              <a:buFont typeface="Arial" panose="020B0604020202020204" pitchFamily="34" charset="0"/>
              <a:buChar char="•"/>
            </a:pP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Chinese mitten </a:t>
            </a:r>
            <a:r>
              <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rPr>
              <a:t>c</a:t>
            </a:r>
            <a:r>
              <a:rPr lang="en-GB" sz="2400" b="1" dirty="0" smtClean="0">
                <a:solidFill>
                  <a:srgbClr val="4E6A84"/>
                </a:solidFill>
                <a:latin typeface="Quicksand" panose="020B0604020202020204" charset="0"/>
                <a:ea typeface="Calibri" panose="020F0502020204030204" pitchFamily="34" charset="0"/>
                <a:cs typeface="Times New Roman" panose="02020603050405020304" pitchFamily="18" charset="0"/>
              </a:rPr>
              <a:t>rab</a:t>
            </a:r>
            <a:endParaRPr lang="en-GB" sz="2400" b="1" dirty="0">
              <a:solidFill>
                <a:srgbClr val="4E6A84"/>
              </a:solidFill>
              <a:latin typeface="Quicksand" panose="020B060402020202020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8700" y="4774028"/>
            <a:ext cx="3226390" cy="1568444"/>
          </a:xfrm>
          <a:prstGeom prst="rect">
            <a:avLst/>
          </a:prstGeom>
        </p:spPr>
      </p:pic>
      <p:pic>
        <p:nvPicPr>
          <p:cNvPr id="12" name="Picture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57780" y="2756753"/>
            <a:ext cx="2751135" cy="3509707"/>
          </a:xfrm>
          <a:prstGeom prst="rect">
            <a:avLst/>
          </a:prstGeom>
        </p:spPr>
      </p:pic>
      <p:pic>
        <p:nvPicPr>
          <p:cNvPr id="5" name="Picture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48517">
            <a:off x="6147728" y="1569662"/>
            <a:ext cx="1944920" cy="1473911"/>
          </a:xfrm>
          <a:prstGeom prst="rect">
            <a:avLst/>
          </a:prstGeom>
        </p:spPr>
      </p:pic>
      <p:pic>
        <p:nvPicPr>
          <p:cNvPr id="13" name="Picture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66209">
            <a:off x="9029095" y="546278"/>
            <a:ext cx="2806378" cy="4025722"/>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783375">
            <a:off x="7847282" y="618565"/>
            <a:ext cx="1387592" cy="1095085"/>
          </a:xfrm>
          <a:prstGeom prst="rect">
            <a:avLst/>
          </a:prstGeom>
        </p:spPr>
      </p:pic>
    </p:spTree>
    <p:extLst>
      <p:ext uri="{BB962C8B-B14F-4D97-AF65-F5344CB8AC3E}">
        <p14:creationId xmlns:p14="http://schemas.microsoft.com/office/powerpoint/2010/main" val="25135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fade">
                                      <p:cBhvr>
                                        <p:cTn id="16" dur="500"/>
                                        <p:tgtEl>
                                          <p:spTgt spid="1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Effect transition="in" filter="fade">
                                      <p:cBhvr>
                                        <p:cTn id="19" dur="500"/>
                                        <p:tgtEl>
                                          <p:spTgt spid="16">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animEffect transition="in" filter="fade">
                                      <p:cBhvr>
                                        <p:cTn id="25" dur="500"/>
                                        <p:tgtEl>
                                          <p:spTgt spid="1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500"/>
                                        <p:tgtEl>
                                          <p:spTgt spid="1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animEffect transition="in" filter="fade">
                                      <p:cBhvr>
                                        <p:cTn id="31" dur="500"/>
                                        <p:tgtEl>
                                          <p:spTgt spid="16">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xEl>
                                              <p:pRg st="10" end="10"/>
                                            </p:txEl>
                                          </p:spTgt>
                                        </p:tgtEl>
                                        <p:attrNameLst>
                                          <p:attrName>style.visibility</p:attrName>
                                        </p:attrNameLst>
                                      </p:cBhvr>
                                      <p:to>
                                        <p:strVal val="visible"/>
                                      </p:to>
                                    </p:set>
                                    <p:animEffect transition="in" filter="fade">
                                      <p:cBhvr>
                                        <p:cTn id="36"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D1A419-1C33-4342-88BF-8D15BF609A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893" r="19655"/>
          <a:stretch/>
        </p:blipFill>
        <p:spPr>
          <a:xfrm>
            <a:off x="-12700" y="1612899"/>
            <a:ext cx="12217400" cy="5245101"/>
          </a:xfrm>
          <a:prstGeom prst="rect">
            <a:avLst/>
          </a:prstGeom>
        </p:spPr>
      </p:pic>
      <p:sp>
        <p:nvSpPr>
          <p:cNvPr id="19" name="TextBox 18">
            <a:extLst>
              <a:ext uri="{FF2B5EF4-FFF2-40B4-BE49-F238E27FC236}">
                <a16:creationId xmlns:a16="http://schemas.microsoft.com/office/drawing/2014/main" id="{1DD5F41C-9AFF-5D40-9543-6B1C69EFF0AB}"/>
              </a:ext>
            </a:extLst>
          </p:cNvPr>
          <p:cNvSpPr txBox="1"/>
          <p:nvPr/>
        </p:nvSpPr>
        <p:spPr>
          <a:xfrm>
            <a:off x="544389" y="342320"/>
            <a:ext cx="11190647" cy="769441"/>
          </a:xfrm>
          <a:prstGeom prst="rect">
            <a:avLst/>
          </a:prstGeom>
          <a:noFill/>
        </p:spPr>
        <p:txBody>
          <a:bodyPr wrap="square" rtlCol="0">
            <a:spAutoFit/>
          </a:bodyPr>
          <a:lstStyle/>
          <a:p>
            <a:r>
              <a:rPr lang="en-GB" sz="4400" b="1" dirty="0" smtClean="0">
                <a:solidFill>
                  <a:srgbClr val="4E6A84"/>
                </a:solidFill>
                <a:latin typeface="Fredoka One" panose="02000000000000000000" pitchFamily="2" charset="77"/>
              </a:rPr>
              <a:t>Ecosystem Invaders – </a:t>
            </a:r>
            <a:r>
              <a:rPr lang="en-GB" sz="4400" b="1" dirty="0" smtClean="0">
                <a:solidFill>
                  <a:srgbClr val="D78643"/>
                </a:solidFill>
                <a:latin typeface="Fredoka One" panose="02000000000000000000" pitchFamily="2" charset="77"/>
              </a:rPr>
              <a:t>Classroom Lesson</a:t>
            </a:r>
            <a:endParaRPr lang="en-US" sz="4400" dirty="0">
              <a:solidFill>
                <a:srgbClr val="D78643"/>
              </a:solidFill>
              <a:latin typeface="Fredoka One" panose="02000000000000000000" pitchFamily="2" charset="77"/>
            </a:endParaRPr>
          </a:p>
        </p:txBody>
      </p:sp>
      <p:grpSp>
        <p:nvGrpSpPr>
          <p:cNvPr id="2" name="Group 1"/>
          <p:cNvGrpSpPr/>
          <p:nvPr/>
        </p:nvGrpSpPr>
        <p:grpSpPr>
          <a:xfrm>
            <a:off x="544389" y="1612899"/>
            <a:ext cx="4382849" cy="6063479"/>
            <a:chOff x="544389" y="1612899"/>
            <a:chExt cx="4382849" cy="6063479"/>
          </a:xfrm>
        </p:grpSpPr>
        <p:grpSp>
          <p:nvGrpSpPr>
            <p:cNvPr id="25" name="Group 24">
              <a:extLst>
                <a:ext uri="{FF2B5EF4-FFF2-40B4-BE49-F238E27FC236}">
                  <a16:creationId xmlns:a16="http://schemas.microsoft.com/office/drawing/2014/main" id="{19CA1D72-219E-ED47-88BB-3E2BF625FABD}"/>
                </a:ext>
              </a:extLst>
            </p:cNvPr>
            <p:cNvGrpSpPr/>
            <p:nvPr/>
          </p:nvGrpSpPr>
          <p:grpSpPr>
            <a:xfrm>
              <a:off x="544389" y="1612899"/>
              <a:ext cx="4382849" cy="6063479"/>
              <a:chOff x="2721664" y="1859975"/>
              <a:chExt cx="4831214" cy="6247016"/>
            </a:xfrm>
          </p:grpSpPr>
          <p:pic>
            <p:nvPicPr>
              <p:cNvPr id="26" name="Graphic 5">
                <a:extLst>
                  <a:ext uri="{FF2B5EF4-FFF2-40B4-BE49-F238E27FC236}">
                    <a16:creationId xmlns:a16="http://schemas.microsoft.com/office/drawing/2014/main" id="{3799421E-E306-3142-9973-9944418528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2879913" y="1859975"/>
                <a:ext cx="4672965" cy="6247016"/>
              </a:xfrm>
              <a:prstGeom prst="rect">
                <a:avLst/>
              </a:prstGeom>
            </p:spPr>
          </p:pic>
          <p:sp>
            <p:nvSpPr>
              <p:cNvPr id="27" name="TextBox 26">
                <a:extLst>
                  <a:ext uri="{FF2B5EF4-FFF2-40B4-BE49-F238E27FC236}">
                    <a16:creationId xmlns:a16="http://schemas.microsoft.com/office/drawing/2014/main" id="{CD2806C9-D67F-3B4F-9BFC-4A281CC6FC1C}"/>
                  </a:ext>
                </a:extLst>
              </p:cNvPr>
              <p:cNvSpPr txBox="1"/>
              <p:nvPr/>
            </p:nvSpPr>
            <p:spPr>
              <a:xfrm>
                <a:off x="2721664" y="2765955"/>
                <a:ext cx="4109762" cy="329781"/>
              </a:xfrm>
              <a:prstGeom prst="rect">
                <a:avLst/>
              </a:prstGeom>
              <a:noFill/>
            </p:spPr>
            <p:txBody>
              <a:bodyPr wrap="square" rtlCol="0">
                <a:spAutoFit/>
              </a:bodyPr>
              <a:lstStyle/>
              <a:p>
                <a:endParaRPr lang="en-US" dirty="0"/>
              </a:p>
            </p:txBody>
          </p:sp>
        </p:grpSp>
        <p:sp>
          <p:nvSpPr>
            <p:cNvPr id="31" name="Rectangle 30"/>
            <p:cNvSpPr/>
            <p:nvPr/>
          </p:nvSpPr>
          <p:spPr>
            <a:xfrm>
              <a:off x="1138428" y="2645260"/>
              <a:ext cx="3442343" cy="2677656"/>
            </a:xfrm>
            <a:prstGeom prst="rect">
              <a:avLst/>
            </a:prstGeom>
          </p:spPr>
          <p:txBody>
            <a:bodyPr wrap="square">
              <a:spAutoFit/>
            </a:bodyPr>
            <a:lstStyle/>
            <a:p>
              <a:r>
                <a:rPr lang="en-GB" sz="3600" dirty="0">
                  <a:solidFill>
                    <a:srgbClr val="FFFFFF"/>
                  </a:solidFill>
                  <a:latin typeface="Fredoka One" panose="020B0604020202020204" charset="0"/>
                </a:rPr>
                <a:t>Learning Objective: </a:t>
              </a:r>
              <a:r>
                <a:rPr lang="en-GB" sz="3600" dirty="0" smtClean="0">
                  <a:solidFill>
                    <a:srgbClr val="FFFFFF"/>
                  </a:solidFill>
                  <a:latin typeface="Fredoka One" panose="020B0604020202020204" charset="0"/>
                </a:rPr>
                <a:t> </a:t>
              </a:r>
            </a:p>
            <a:p>
              <a:endParaRPr lang="en-GB" sz="2400" dirty="0" smtClean="0">
                <a:solidFill>
                  <a:srgbClr val="FFFFFF"/>
                </a:solidFill>
                <a:latin typeface="Quicksand" panose="020B0604020202020204" charset="0"/>
              </a:endParaRPr>
            </a:p>
            <a:p>
              <a:r>
                <a:rPr lang="en-GB" sz="2400" dirty="0">
                  <a:solidFill>
                    <a:schemeClr val="bg1"/>
                  </a:solidFill>
                  <a:latin typeface="Quicksand" panose="020B0604020202020204" charset="0"/>
                </a:rPr>
                <a:t>Learn about different invasive species in our local area</a:t>
              </a:r>
            </a:p>
          </p:txBody>
        </p:sp>
      </p:grpSp>
      <p:pic>
        <p:nvPicPr>
          <p:cNvPr id="12" name="Picture 11"/>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9975" b="95918" l="28205" r="100000"/>
                    </a14:imgEffect>
                  </a14:imgLayer>
                </a14:imgProps>
              </a:ext>
              <a:ext uri="{28A0092B-C50C-407E-A947-70E740481C1C}">
                <a14:useLocalDpi xmlns:a14="http://schemas.microsoft.com/office/drawing/2010/main"/>
              </a:ext>
            </a:extLst>
          </a:blip>
          <a:srcRect/>
          <a:stretch/>
        </p:blipFill>
        <p:spPr>
          <a:xfrm>
            <a:off x="11534787" y="663026"/>
            <a:ext cx="111759" cy="6858000"/>
          </a:xfrm>
          <a:prstGeom prst="rect">
            <a:avLst/>
          </a:prstGeom>
        </p:spPr>
      </p:pic>
      <p:pic>
        <p:nvPicPr>
          <p:cNvPr id="15" name="Picture 14"/>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9747140" y="633966"/>
            <a:ext cx="2862362" cy="6887060"/>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607407" y="2288173"/>
            <a:ext cx="4719181" cy="4008115"/>
          </a:xfrm>
          <a:prstGeom prst="rect">
            <a:avLst/>
          </a:prstGeom>
        </p:spPr>
      </p:pic>
      <p:sp>
        <p:nvSpPr>
          <p:cNvPr id="3" name="Rectangle 2"/>
          <p:cNvSpPr/>
          <p:nvPr/>
        </p:nvSpPr>
        <p:spPr>
          <a:xfrm>
            <a:off x="6067124" y="3030346"/>
            <a:ext cx="3333549" cy="2677656"/>
          </a:xfrm>
          <a:prstGeom prst="rect">
            <a:avLst/>
          </a:prstGeom>
        </p:spPr>
        <p:txBody>
          <a:bodyPr wrap="square">
            <a:spAutoFit/>
          </a:bodyPr>
          <a:lstStyle/>
          <a:p>
            <a:pPr algn="ctr"/>
            <a:r>
              <a:rPr lang="en-GB" sz="3200" dirty="0">
                <a:solidFill>
                  <a:srgbClr val="4E6A84"/>
                </a:solidFill>
                <a:latin typeface="Fredoka One" panose="020B0604020202020204" charset="0"/>
              </a:rPr>
              <a:t>Success Criteria</a:t>
            </a:r>
          </a:p>
          <a:p>
            <a:pPr marL="285750" indent="-285750" algn="ctr">
              <a:buFont typeface="Arial" panose="020B0604020202020204" pitchFamily="34" charset="0"/>
              <a:buChar char="•"/>
            </a:pPr>
            <a:endParaRPr lang="en-GB" dirty="0">
              <a:solidFill>
                <a:srgbClr val="4E6A84"/>
              </a:solidFill>
              <a:latin typeface="Quicksand" panose="020B0604020202020204" charset="0"/>
            </a:endParaRPr>
          </a:p>
          <a:p>
            <a:pPr marL="285750" lvl="0" indent="-285750" algn="ctr">
              <a:buFont typeface="Arial" panose="020B0604020202020204" pitchFamily="34" charset="0"/>
              <a:buChar char="•"/>
            </a:pPr>
            <a:r>
              <a:rPr lang="en-GB" sz="1600" dirty="0">
                <a:solidFill>
                  <a:srgbClr val="4E6A84"/>
                </a:solidFill>
                <a:latin typeface="Quicksand" panose="020B0604020202020204" charset="0"/>
              </a:rPr>
              <a:t>I can research about one type of invasive species. </a:t>
            </a:r>
            <a:endParaRPr lang="en-GB" sz="1600" dirty="0" smtClean="0">
              <a:solidFill>
                <a:srgbClr val="4E6A84"/>
              </a:solidFill>
              <a:latin typeface="Quicksand" panose="020B0604020202020204" charset="0"/>
            </a:endParaRPr>
          </a:p>
          <a:p>
            <a:pPr marL="285750" lvl="0" indent="-285750" algn="ctr">
              <a:buFont typeface="Arial" panose="020B0604020202020204" pitchFamily="34" charset="0"/>
              <a:buChar char="•"/>
            </a:pPr>
            <a:endParaRPr lang="en-GB" sz="1600" dirty="0">
              <a:solidFill>
                <a:srgbClr val="4E6A84"/>
              </a:solidFill>
              <a:latin typeface="Quicksand" panose="020B0604020202020204" charset="0"/>
            </a:endParaRPr>
          </a:p>
          <a:p>
            <a:pPr marL="285750" lvl="0" indent="-285750" algn="ctr">
              <a:buFont typeface="Arial" panose="020B0604020202020204" pitchFamily="34" charset="0"/>
              <a:buChar char="•"/>
            </a:pPr>
            <a:r>
              <a:rPr lang="en-GB" sz="1600" dirty="0">
                <a:solidFill>
                  <a:srgbClr val="4E6A84"/>
                </a:solidFill>
                <a:latin typeface="Quicksand" panose="020B0604020202020204" charset="0"/>
              </a:rPr>
              <a:t>I can work with other </a:t>
            </a:r>
            <a:r>
              <a:rPr lang="en-GB" sz="1600" dirty="0" smtClean="0">
                <a:solidFill>
                  <a:srgbClr val="4E6A84"/>
                </a:solidFill>
                <a:latin typeface="Quicksand" panose="020B0604020202020204" charset="0"/>
              </a:rPr>
              <a:t>people.</a:t>
            </a:r>
          </a:p>
          <a:p>
            <a:pPr marL="285750" lvl="0" indent="-285750" algn="ctr">
              <a:buFont typeface="Arial" panose="020B0604020202020204" pitchFamily="34" charset="0"/>
              <a:buChar char="•"/>
            </a:pPr>
            <a:endParaRPr lang="en-GB" sz="1600" dirty="0">
              <a:solidFill>
                <a:srgbClr val="4E6A84"/>
              </a:solidFill>
              <a:latin typeface="Quicksand" panose="020B0604020202020204" charset="0"/>
            </a:endParaRPr>
          </a:p>
          <a:p>
            <a:pPr marL="285750" lvl="0" indent="-285750" algn="ctr">
              <a:buFont typeface="Arial" panose="020B0604020202020204" pitchFamily="34" charset="0"/>
              <a:buChar char="•"/>
            </a:pPr>
            <a:r>
              <a:rPr lang="en-GB" sz="1600" dirty="0">
                <a:solidFill>
                  <a:srgbClr val="4E6A84"/>
                </a:solidFill>
                <a:latin typeface="Quicksand" panose="020B0604020202020204" charset="0"/>
              </a:rPr>
              <a:t>I can present my research to </a:t>
            </a:r>
            <a:r>
              <a:rPr lang="en-GB" sz="1600" dirty="0" smtClean="0">
                <a:solidFill>
                  <a:srgbClr val="4E6A84"/>
                </a:solidFill>
                <a:latin typeface="Quicksand" panose="020B0604020202020204" charset="0"/>
              </a:rPr>
              <a:t>others.</a:t>
            </a:r>
            <a:endParaRPr lang="en-GB" sz="1600" dirty="0">
              <a:solidFill>
                <a:srgbClr val="4E6A84"/>
              </a:solidFill>
              <a:latin typeface="Quicksand" panose="020B0604020202020204" charset="0"/>
            </a:endParaRPr>
          </a:p>
        </p:txBody>
      </p:sp>
    </p:spTree>
    <p:extLst>
      <p:ext uri="{BB962C8B-B14F-4D97-AF65-F5344CB8AC3E}">
        <p14:creationId xmlns:p14="http://schemas.microsoft.com/office/powerpoint/2010/main" val="237209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654518" y="2684695"/>
            <a:ext cx="13699113" cy="4721192"/>
          </a:xfrm>
          <a:prstGeom prst="rect">
            <a:avLst/>
          </a:prstGeom>
        </p:spPr>
      </p:pic>
      <p:sp>
        <p:nvSpPr>
          <p:cNvPr id="2" name="Rectangle 1"/>
          <p:cNvSpPr/>
          <p:nvPr/>
        </p:nvSpPr>
        <p:spPr>
          <a:xfrm>
            <a:off x="794325" y="614101"/>
            <a:ext cx="6992513"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Native species</a:t>
            </a:r>
            <a:endParaRPr lang="en-GB" sz="4000" dirty="0">
              <a:solidFill>
                <a:srgbClr val="4E6A84"/>
              </a:solidFill>
              <a:latin typeface="Fredoka One" panose="02000000000000000000" pitchFamily="2" charset="77"/>
            </a:endParaRPr>
          </a:p>
        </p:txBody>
      </p:sp>
      <p:sp>
        <p:nvSpPr>
          <p:cNvPr id="32" name="TextBox 31"/>
          <p:cNvSpPr txBox="1"/>
          <p:nvPr/>
        </p:nvSpPr>
        <p:spPr>
          <a:xfrm>
            <a:off x="794325" y="1512971"/>
            <a:ext cx="5231090" cy="2000548"/>
          </a:xfrm>
          <a:prstGeom prst="rect">
            <a:avLst/>
          </a:prstGeom>
          <a:noFill/>
        </p:spPr>
        <p:txBody>
          <a:bodyPr wrap="square" rtlCol="0">
            <a:spAutoFit/>
          </a:bodyPr>
          <a:lstStyle/>
          <a:p>
            <a:r>
              <a:rPr lang="en-GB" sz="2400" dirty="0">
                <a:solidFill>
                  <a:srgbClr val="4E6A84"/>
                </a:solidFill>
                <a:latin typeface="Quicksand" panose="020B0604020202020204" charset="0"/>
              </a:rPr>
              <a:t>Some species of wildlife are </a:t>
            </a:r>
            <a:r>
              <a:rPr lang="en-GB" sz="2800" dirty="0">
                <a:solidFill>
                  <a:srgbClr val="D78643"/>
                </a:solidFill>
                <a:latin typeface="Fredoka One" panose="020B0604020202020204" charset="0"/>
              </a:rPr>
              <a:t>native</a:t>
            </a:r>
            <a:r>
              <a:rPr lang="en-GB" sz="2400" dirty="0">
                <a:solidFill>
                  <a:srgbClr val="4E6A84"/>
                </a:solidFill>
                <a:latin typeface="Quicksand" panose="020B0604020202020204" charset="0"/>
              </a:rPr>
              <a:t>, such as the fox and the oak tree, they arrived in the United Kingdom by </a:t>
            </a:r>
            <a:r>
              <a:rPr lang="en-GB" sz="2400" dirty="0" smtClean="0">
                <a:solidFill>
                  <a:srgbClr val="4E6A84"/>
                </a:solidFill>
                <a:latin typeface="Quicksand" panose="020B0604020202020204" charset="0"/>
              </a:rPr>
              <a:t>natural processes in prehistoric times. </a:t>
            </a:r>
            <a:endParaRPr lang="en-GB" sz="2400" dirty="0">
              <a:solidFill>
                <a:srgbClr val="4E6A84"/>
              </a:solidFill>
              <a:latin typeface="Quicksand" panose="020B0604020202020204" charset="0"/>
            </a:endParaRP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5415" y="622220"/>
            <a:ext cx="5652012" cy="5782598"/>
          </a:xfrm>
          <a:prstGeom prst="rect">
            <a:avLst/>
          </a:prstGeom>
          <a:ln w="38100">
            <a:solidFill>
              <a:srgbClr val="FFFFFF"/>
            </a:solidFill>
          </a:ln>
        </p:spPr>
      </p:pic>
      <p:sp>
        <p:nvSpPr>
          <p:cNvPr id="37" name="Rectangle 36"/>
          <p:cNvSpPr/>
          <p:nvPr/>
        </p:nvSpPr>
        <p:spPr>
          <a:xfrm>
            <a:off x="6263556" y="5985439"/>
            <a:ext cx="3549309" cy="246221"/>
          </a:xfrm>
          <a:prstGeom prst="rect">
            <a:avLst/>
          </a:prstGeom>
        </p:spPr>
        <p:txBody>
          <a:bodyPr wrap="square">
            <a:spAutoFit/>
          </a:bodyPr>
          <a:lstStyle/>
          <a:p>
            <a:r>
              <a:rPr lang="en-GB" sz="1000" dirty="0" smtClean="0">
                <a:solidFill>
                  <a:schemeClr val="bg1"/>
                </a:solidFill>
                <a:latin typeface="Arial" panose="020B0604020202020204" pitchFamily="34" charset="0"/>
              </a:rPr>
              <a:t>© Tree Guide UK</a:t>
            </a:r>
            <a:endParaRPr lang="en-GB" sz="1000" dirty="0">
              <a:solidFill>
                <a:schemeClr val="bg1"/>
              </a:solidFill>
            </a:endParaRPr>
          </a:p>
        </p:txBody>
      </p:sp>
      <p:pic>
        <p:nvPicPr>
          <p:cNvPr id="38" name="Picture 3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4325" y="3826221"/>
            <a:ext cx="4913344" cy="2583180"/>
          </a:xfrm>
          <a:prstGeom prst="rect">
            <a:avLst/>
          </a:prstGeom>
          <a:ln w="38100">
            <a:solidFill>
              <a:srgbClr val="FFFFFF"/>
            </a:solidFill>
          </a:ln>
        </p:spPr>
      </p:pic>
      <p:sp>
        <p:nvSpPr>
          <p:cNvPr id="39" name="tab">
            <a:hlinkClick r:id="" action="ppaction://hlinkshowjump?jump=nextslide"/>
            <a:extLst>
              <a:ext uri="{FF2B5EF4-FFF2-40B4-BE49-F238E27FC236}">
                <a16:creationId xmlns:a16="http://schemas.microsoft.com/office/drawing/2014/main" id="{25199870-E06E-7747-AA00-3D82DF46AD19}"/>
              </a:ext>
            </a:extLst>
          </p:cNvPr>
          <p:cNvSpPr/>
          <p:nvPr/>
        </p:nvSpPr>
        <p:spPr>
          <a:xfrm>
            <a:off x="4072775" y="4095312"/>
            <a:ext cx="1413625" cy="55712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Native fox</a:t>
            </a:r>
            <a:endParaRPr lang="en-GB" b="1" dirty="0">
              <a:solidFill>
                <a:srgbClr val="4E6A84"/>
              </a:solidFill>
              <a:latin typeface="Quicksand" panose="020B0604020202020204" charset="0"/>
            </a:endParaRPr>
          </a:p>
        </p:txBody>
      </p:sp>
      <p:sp>
        <p:nvSpPr>
          <p:cNvPr id="40" name="tab">
            <a:hlinkClick r:id="" action="ppaction://hlinkshowjump?jump=nextslide"/>
            <a:extLst>
              <a:ext uri="{FF2B5EF4-FFF2-40B4-BE49-F238E27FC236}">
                <a16:creationId xmlns:a16="http://schemas.microsoft.com/office/drawing/2014/main" id="{25199870-E06E-7747-AA00-3D82DF46AD19}"/>
              </a:ext>
            </a:extLst>
          </p:cNvPr>
          <p:cNvSpPr/>
          <p:nvPr/>
        </p:nvSpPr>
        <p:spPr>
          <a:xfrm>
            <a:off x="10001249" y="400104"/>
            <a:ext cx="1488109" cy="537156"/>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Native Oak</a:t>
            </a:r>
            <a:endParaRPr lang="en-GB" b="1" dirty="0">
              <a:solidFill>
                <a:srgbClr val="4E6A84"/>
              </a:solidFill>
              <a:latin typeface="Quicksand" panose="020B0604020202020204" charset="0"/>
            </a:endParaRPr>
          </a:p>
        </p:txBody>
      </p:sp>
    </p:spTree>
    <p:extLst>
      <p:ext uri="{BB962C8B-B14F-4D97-AF65-F5344CB8AC3E}">
        <p14:creationId xmlns:p14="http://schemas.microsoft.com/office/powerpoint/2010/main" val="29713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548640" y="3484346"/>
            <a:ext cx="13699113" cy="3373654"/>
          </a:xfrm>
          <a:prstGeom prst="rect">
            <a:avLst/>
          </a:prstGeom>
        </p:spPr>
      </p:pic>
      <p:sp>
        <p:nvSpPr>
          <p:cNvPr id="2" name="Rectangle 1"/>
          <p:cNvSpPr/>
          <p:nvPr/>
        </p:nvSpPr>
        <p:spPr>
          <a:xfrm>
            <a:off x="794325" y="614101"/>
            <a:ext cx="9892726"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Non-native or naturalised species</a:t>
            </a:r>
            <a:endParaRPr lang="en-GB" sz="4000" dirty="0">
              <a:solidFill>
                <a:srgbClr val="4E6A84"/>
              </a:solidFill>
              <a:latin typeface="Fredoka One" panose="02000000000000000000" pitchFamily="2" charset="77"/>
            </a:endParaRPr>
          </a:p>
        </p:txBody>
      </p:sp>
      <p:sp>
        <p:nvSpPr>
          <p:cNvPr id="33" name="TextBox 32"/>
          <p:cNvSpPr txBox="1"/>
          <p:nvPr/>
        </p:nvSpPr>
        <p:spPr>
          <a:xfrm>
            <a:off x="794325" y="1428309"/>
            <a:ext cx="10361355" cy="1538883"/>
          </a:xfrm>
          <a:prstGeom prst="rect">
            <a:avLst/>
          </a:prstGeom>
          <a:noFill/>
        </p:spPr>
        <p:txBody>
          <a:bodyPr wrap="square" rtlCol="0">
            <a:spAutoFit/>
          </a:bodyPr>
          <a:lstStyle/>
          <a:p>
            <a:r>
              <a:rPr lang="en-GB" sz="2400" dirty="0">
                <a:solidFill>
                  <a:srgbClr val="4E6A84"/>
                </a:solidFill>
                <a:latin typeface="Quicksand" panose="020B0604020202020204" charset="0"/>
              </a:rPr>
              <a:t>Some species arrived </a:t>
            </a:r>
            <a:r>
              <a:rPr lang="en-GB" sz="2400" dirty="0" smtClean="0">
                <a:solidFill>
                  <a:srgbClr val="4E6A84"/>
                </a:solidFill>
                <a:latin typeface="Quicksand" panose="020B0604020202020204" charset="0"/>
              </a:rPr>
              <a:t>in the UK </a:t>
            </a:r>
            <a:r>
              <a:rPr lang="en-GB" sz="2400" dirty="0">
                <a:solidFill>
                  <a:srgbClr val="4E6A84"/>
                </a:solidFill>
                <a:latin typeface="Quicksand" panose="020B0604020202020204" charset="0"/>
              </a:rPr>
              <a:t>by human </a:t>
            </a:r>
            <a:r>
              <a:rPr lang="en-GB" sz="2400" dirty="0" smtClean="0">
                <a:solidFill>
                  <a:srgbClr val="4E6A84"/>
                </a:solidFill>
                <a:latin typeface="Quicksand" panose="020B0604020202020204" charset="0"/>
              </a:rPr>
              <a:t>actions </a:t>
            </a:r>
            <a:r>
              <a:rPr lang="en-GB" sz="2400" dirty="0">
                <a:solidFill>
                  <a:srgbClr val="4E6A84"/>
                </a:solidFill>
                <a:latin typeface="Quicksand" panose="020B0604020202020204" charset="0"/>
              </a:rPr>
              <a:t>and are known as </a:t>
            </a:r>
            <a:r>
              <a:rPr lang="en-GB" sz="2800" dirty="0" smtClean="0">
                <a:solidFill>
                  <a:srgbClr val="D78643"/>
                </a:solidFill>
                <a:latin typeface="Fredoka One" panose="020B0604020202020204" charset="0"/>
              </a:rPr>
              <a:t>non-native</a:t>
            </a:r>
            <a:r>
              <a:rPr lang="en-GB" sz="2400" dirty="0" smtClean="0">
                <a:solidFill>
                  <a:srgbClr val="4E6A84"/>
                </a:solidFill>
                <a:latin typeface="Fredoka One" panose="020B0604020202020204" charset="0"/>
              </a:rPr>
              <a:t> </a:t>
            </a:r>
            <a:r>
              <a:rPr lang="en-GB" sz="2400" dirty="0">
                <a:solidFill>
                  <a:srgbClr val="4E6A84"/>
                </a:solidFill>
                <a:latin typeface="Quicksand" panose="020B0604020202020204" charset="0"/>
              </a:rPr>
              <a:t>or</a:t>
            </a:r>
            <a:r>
              <a:rPr lang="en-GB" sz="2400" dirty="0">
                <a:solidFill>
                  <a:srgbClr val="4E6A84"/>
                </a:solidFill>
                <a:latin typeface="Fredoka One" panose="020B0604020202020204" charset="0"/>
              </a:rPr>
              <a:t> </a:t>
            </a:r>
            <a:r>
              <a:rPr lang="en-GB" sz="2800" dirty="0">
                <a:solidFill>
                  <a:srgbClr val="D78643"/>
                </a:solidFill>
                <a:latin typeface="Fredoka One" panose="020B0604020202020204" charset="0"/>
              </a:rPr>
              <a:t>naturalised</a:t>
            </a:r>
            <a:r>
              <a:rPr lang="en-GB" sz="2400" dirty="0">
                <a:solidFill>
                  <a:srgbClr val="4E6A84"/>
                </a:solidFill>
                <a:latin typeface="Quicksand" panose="020B0604020202020204" charset="0"/>
              </a:rPr>
              <a:t>. </a:t>
            </a:r>
            <a:r>
              <a:rPr lang="en-GB" sz="2400" dirty="0" smtClean="0">
                <a:solidFill>
                  <a:srgbClr val="4E6A84"/>
                </a:solidFill>
                <a:latin typeface="Quicksand" panose="020B0604020202020204" charset="0"/>
              </a:rPr>
              <a:t>Many </a:t>
            </a:r>
            <a:r>
              <a:rPr lang="en-GB" sz="2400" dirty="0">
                <a:solidFill>
                  <a:srgbClr val="4E6A84"/>
                </a:solidFill>
                <a:latin typeface="Quicksand" panose="020B0604020202020204" charset="0"/>
              </a:rPr>
              <a:t>have been here for centuries and live happily without </a:t>
            </a:r>
            <a:r>
              <a:rPr lang="en-GB" sz="2400" dirty="0" smtClean="0">
                <a:solidFill>
                  <a:srgbClr val="4E6A84"/>
                </a:solidFill>
                <a:latin typeface="Quicksand" panose="020B0604020202020204" charset="0"/>
              </a:rPr>
              <a:t>significantly </a:t>
            </a:r>
            <a:r>
              <a:rPr lang="en-GB" sz="2400" dirty="0">
                <a:solidFill>
                  <a:srgbClr val="4E6A84"/>
                </a:solidFill>
                <a:latin typeface="Quicksand" panose="020B0604020202020204" charset="0"/>
              </a:rPr>
              <a:t>effecting other wildlife. </a:t>
            </a:r>
          </a:p>
          <a:p>
            <a:endParaRPr lang="en-GB"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2495" y="3006090"/>
            <a:ext cx="6014556" cy="3418091"/>
          </a:xfrm>
          <a:prstGeom prst="rect">
            <a:avLst/>
          </a:prstGeom>
          <a:ln w="38100">
            <a:solidFill>
              <a:srgbClr val="FFFFFF"/>
            </a:solidFill>
          </a:ln>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980340" y="3289008"/>
            <a:ext cx="3968850" cy="3162632"/>
          </a:xfrm>
          <a:prstGeom prst="rect">
            <a:avLst/>
          </a:prstGeom>
        </p:spPr>
      </p:pic>
      <p:sp>
        <p:nvSpPr>
          <p:cNvPr id="16" name="Rectangle 15"/>
          <p:cNvSpPr/>
          <p:nvPr/>
        </p:nvSpPr>
        <p:spPr>
          <a:xfrm>
            <a:off x="1405258" y="3795160"/>
            <a:ext cx="2737220" cy="2199833"/>
          </a:xfrm>
          <a:prstGeom prst="rect">
            <a:avLst/>
          </a:prstGeom>
        </p:spPr>
        <p:txBody>
          <a:bodyPr wrap="square">
            <a:spAutoFit/>
          </a:bodyPr>
          <a:lstStyle/>
          <a:p>
            <a:pPr algn="ctr">
              <a:lnSpc>
                <a:spcPct val="107000"/>
              </a:lnSpc>
              <a:spcAft>
                <a:spcPts val="800"/>
              </a:spcAft>
            </a:pP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Non-native, </a:t>
            </a: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  naturalised </a:t>
            </a: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species are different to invasive species because they cause </a:t>
            </a:r>
            <a:r>
              <a:rPr lang="en-GB" dirty="0" smtClean="0">
                <a:solidFill>
                  <a:srgbClr val="4E6A84"/>
                </a:solidFill>
                <a:latin typeface="Fredoka One" panose="020B0604020202020204" charset="0"/>
                <a:ea typeface="Calibri" panose="020F0502020204030204" pitchFamily="34" charset="0"/>
                <a:cs typeface="Times New Roman" panose="02020603050405020304" pitchFamily="18" charset="0"/>
              </a:rPr>
              <a:t>little or no </a:t>
            </a:r>
            <a:r>
              <a:rPr lang="en-GB" sz="2000" dirty="0" smtClean="0">
                <a:solidFill>
                  <a:srgbClr val="4E6A84"/>
                </a:solidFill>
                <a:latin typeface="Fredoka One" panose="020B0604020202020204" charset="0"/>
                <a:ea typeface="Calibri" panose="020F0502020204030204" pitchFamily="34" charset="0"/>
                <a:cs typeface="Times New Roman" panose="02020603050405020304" pitchFamily="18" charset="0"/>
              </a:rPr>
              <a:t>harm</a:t>
            </a:r>
            <a:r>
              <a:rPr lang="en-GB" dirty="0" smtClean="0">
                <a:solidFill>
                  <a:srgbClr val="4E6A84"/>
                </a:solidFill>
                <a:latin typeface="Fredoka One" panose="020B0604020202020204" charset="0"/>
                <a:ea typeface="Calibri" panose="020F0502020204030204" pitchFamily="34" charset="0"/>
                <a:cs typeface="Times New Roman" panose="02020603050405020304" pitchFamily="18" charset="0"/>
              </a:rPr>
              <a:t> </a:t>
            </a: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to the environment and other species. </a:t>
            </a:r>
            <a:endParaRPr lang="en-GB" sz="2000" dirty="0">
              <a:solidFill>
                <a:srgbClr val="4E6A84"/>
              </a:solidFill>
              <a:latin typeface="Fredoka One" panose="020B0604020202020204" charset="0"/>
              <a:ea typeface="Calibri" panose="020F0502020204030204" pitchFamily="34" charset="0"/>
              <a:cs typeface="Times New Roman" panose="02020603050405020304" pitchFamily="18" charset="0"/>
            </a:endParaRPr>
          </a:p>
        </p:txBody>
      </p:sp>
      <p:sp>
        <p:nvSpPr>
          <p:cNvPr id="17" name="tab">
            <a:hlinkClick r:id="" action="ppaction://hlinkshowjump?jump=nextslide"/>
            <a:extLst>
              <a:ext uri="{FF2B5EF4-FFF2-40B4-BE49-F238E27FC236}">
                <a16:creationId xmlns:a16="http://schemas.microsoft.com/office/drawing/2014/main" id="{25199870-E06E-7747-AA00-3D82DF46AD19}"/>
              </a:ext>
            </a:extLst>
          </p:cNvPr>
          <p:cNvSpPr/>
          <p:nvPr/>
        </p:nvSpPr>
        <p:spPr>
          <a:xfrm>
            <a:off x="9380895" y="3553365"/>
            <a:ext cx="1774785" cy="104813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Non-native naturalised  Rabbit</a:t>
            </a:r>
            <a:endParaRPr lang="en-GB" b="1" dirty="0">
              <a:solidFill>
                <a:srgbClr val="4E6A84"/>
              </a:solidFill>
              <a:latin typeface="Quicksand" panose="020B0604020202020204" charset="0"/>
            </a:endParaRPr>
          </a:p>
        </p:txBody>
      </p:sp>
    </p:spTree>
    <p:extLst>
      <p:ext uri="{BB962C8B-B14F-4D97-AF65-F5344CB8AC3E}">
        <p14:creationId xmlns:p14="http://schemas.microsoft.com/office/powerpoint/2010/main" val="10264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595D39-4F6C-EA45-9027-DC4783050CFC}"/>
              </a:ext>
            </a:extLst>
          </p:cNvPr>
          <p:cNvSpPr txBox="1"/>
          <p:nvPr/>
        </p:nvSpPr>
        <p:spPr>
          <a:xfrm>
            <a:off x="641027" y="3382224"/>
            <a:ext cx="3064699" cy="1138773"/>
          </a:xfrm>
          <a:prstGeom prst="rect">
            <a:avLst/>
          </a:prstGeom>
          <a:noFill/>
        </p:spPr>
        <p:txBody>
          <a:bodyPr wrap="square" rtlCol="0">
            <a:spAutoFit/>
          </a:bodyPr>
          <a:lstStyle/>
          <a:p>
            <a:endParaRPr lang="en-GB" sz="28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nvGrpSpPr>
          <p:cNvPr id="23" name="Group 22">
            <a:extLst>
              <a:ext uri="{FF2B5EF4-FFF2-40B4-BE49-F238E27FC236}">
                <a16:creationId xmlns:a16="http://schemas.microsoft.com/office/drawing/2014/main" id="{4269BD1A-8DCD-5348-872F-FA9FF1BA2BF6}"/>
              </a:ext>
            </a:extLst>
          </p:cNvPr>
          <p:cNvGrpSpPr/>
          <p:nvPr/>
        </p:nvGrpSpPr>
        <p:grpSpPr>
          <a:xfrm>
            <a:off x="6498157" y="982928"/>
            <a:ext cx="5493515" cy="7076137"/>
            <a:chOff x="8734038" y="447758"/>
            <a:chExt cx="4144741" cy="6656938"/>
          </a:xfrm>
        </p:grpSpPr>
        <p:pic>
          <p:nvPicPr>
            <p:cNvPr id="24" name="Graphic 15">
              <a:extLst>
                <a:ext uri="{FF2B5EF4-FFF2-40B4-BE49-F238E27FC236}">
                  <a16:creationId xmlns:a16="http://schemas.microsoft.com/office/drawing/2014/main" id="{6212A04D-3FC7-6E40-AA1A-1C4910D0884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 r:embed="rId5"/>
                </a:ext>
              </a:extLst>
            </a:blip>
            <a:stretch>
              <a:fillRect/>
            </a:stretch>
          </p:blipFill>
          <p:spPr>
            <a:xfrm flipH="1">
              <a:off x="8734038" y="447758"/>
              <a:ext cx="4144741" cy="6656938"/>
            </a:xfrm>
            <a:prstGeom prst="rect">
              <a:avLst/>
            </a:prstGeom>
          </p:spPr>
        </p:pic>
        <p:sp>
          <p:nvSpPr>
            <p:cNvPr id="25" name="TextBox 22">
              <a:extLst>
                <a:ext uri="{FF2B5EF4-FFF2-40B4-BE49-F238E27FC236}">
                  <a16:creationId xmlns:a16="http://schemas.microsoft.com/office/drawing/2014/main" id="{EC22E842-CB59-0643-92ED-790C32F48A01}"/>
                </a:ext>
              </a:extLst>
            </p:cNvPr>
            <p:cNvSpPr txBox="1"/>
            <p:nvPr/>
          </p:nvSpPr>
          <p:spPr>
            <a:xfrm>
              <a:off x="9037457" y="1483390"/>
              <a:ext cx="3644150" cy="4705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chemeClr val="bg1"/>
                  </a:solidFill>
                  <a:latin typeface="Fredoka One" panose="02000000000000000000" pitchFamily="2" charset="77"/>
                </a:rPr>
                <a:t>As a class </a:t>
              </a:r>
              <a:r>
                <a:rPr lang="en-GB" sz="3200" dirty="0">
                  <a:solidFill>
                    <a:srgbClr val="FFD966"/>
                  </a:solidFill>
                  <a:latin typeface="Fredoka One" panose="02000000000000000000" pitchFamily="2" charset="77"/>
                </a:rPr>
                <a:t>discuss</a:t>
              </a:r>
              <a:r>
                <a:rPr lang="en-GB" sz="3200" dirty="0">
                  <a:solidFill>
                    <a:schemeClr val="bg1"/>
                  </a:solidFill>
                  <a:latin typeface="Fredoka One" panose="02000000000000000000" pitchFamily="2" charset="77"/>
                </a:rPr>
                <a:t> the following:</a:t>
              </a:r>
            </a:p>
            <a:p>
              <a:endParaRPr lang="en-GB" sz="1600" dirty="0">
                <a:solidFill>
                  <a:schemeClr val="bg1"/>
                </a:solidFill>
                <a:latin typeface="Fredoka One" panose="02000000000000000000" pitchFamily="2" charset="77"/>
              </a:endParaRPr>
            </a:p>
            <a:p>
              <a:endParaRPr lang="en-GB" sz="900" dirty="0">
                <a:solidFill>
                  <a:schemeClr val="bg1"/>
                </a:solidFill>
                <a:latin typeface="Delius" panose="02000603000000000000" pitchFamily="2" charset="0"/>
              </a:endParaRPr>
            </a:p>
            <a:p>
              <a:pPr marL="457200" indent="-457200">
                <a:buFont typeface="Arial" panose="020B0604020202020204" pitchFamily="34" charset="0"/>
                <a:buChar char="•"/>
              </a:pPr>
              <a:r>
                <a:rPr lang="en-GB" sz="2800" b="1" dirty="0">
                  <a:solidFill>
                    <a:srgbClr val="4E6A84"/>
                  </a:solidFill>
                  <a:latin typeface="Quicksand" panose="020B0604020202020204" charset="0"/>
                </a:rPr>
                <a:t>Why</a:t>
              </a:r>
              <a:r>
                <a:rPr lang="en-GB" sz="2800" dirty="0">
                  <a:solidFill>
                    <a:srgbClr val="4E6A84"/>
                  </a:solidFill>
                  <a:latin typeface="Quicksand" panose="020B0604020202020204" charset="0"/>
                </a:rPr>
                <a:t> do you think the Romans wanted these animals here? </a:t>
              </a:r>
              <a:endParaRPr lang="en-GB" sz="2800" dirty="0" smtClean="0">
                <a:solidFill>
                  <a:srgbClr val="4E6A84"/>
                </a:solidFill>
                <a:latin typeface="Quicksand" panose="020B0604020202020204" charset="0"/>
              </a:endParaRPr>
            </a:p>
            <a:p>
              <a:pPr marL="457200" indent="-457200">
                <a:buFont typeface="Arial" panose="020B0604020202020204" pitchFamily="34" charset="0"/>
                <a:buChar char="•"/>
              </a:pPr>
              <a:endParaRPr lang="en-GB" sz="2800" dirty="0" smtClean="0">
                <a:solidFill>
                  <a:srgbClr val="4E6A84"/>
                </a:solidFill>
                <a:latin typeface="Quicksand" panose="020B0604020202020204" charset="0"/>
              </a:endParaRPr>
            </a:p>
            <a:p>
              <a:pPr marL="457200" indent="-457200">
                <a:buFont typeface="Arial" panose="020B0604020202020204" pitchFamily="34" charset="0"/>
                <a:buChar char="•"/>
              </a:pPr>
              <a:r>
                <a:rPr lang="en-GB" sz="2800" dirty="0" smtClean="0">
                  <a:solidFill>
                    <a:srgbClr val="4E6A84"/>
                  </a:solidFill>
                  <a:latin typeface="Quicksand" pitchFamily="2" charset="77"/>
                </a:rPr>
                <a:t>Do you think these species are invasive?</a:t>
              </a:r>
            </a:p>
            <a:p>
              <a:pPr marL="342900" indent="-342900">
                <a:buFont typeface="Arial" panose="020B0604020202020204" pitchFamily="34" charset="0"/>
                <a:buChar char="•"/>
              </a:pPr>
              <a:endParaRPr lang="en-GB" sz="2200" dirty="0">
                <a:solidFill>
                  <a:schemeClr val="bg1"/>
                </a:solidFill>
                <a:latin typeface="Quicksand" pitchFamily="2" charset="77"/>
              </a:endParaRPr>
            </a:p>
            <a:p>
              <a:endParaRPr lang="en-GB" sz="2200" dirty="0" smtClean="0">
                <a:solidFill>
                  <a:schemeClr val="bg1"/>
                </a:solidFill>
                <a:latin typeface="Quicksand" pitchFamily="2" charset="77"/>
              </a:endParaRPr>
            </a:p>
            <a:p>
              <a:endParaRPr lang="en-US" dirty="0"/>
            </a:p>
          </p:txBody>
        </p:sp>
      </p:grpSp>
      <p:sp>
        <p:nvSpPr>
          <p:cNvPr id="26" name="Rectangle 25"/>
          <p:cNvSpPr/>
          <p:nvPr/>
        </p:nvSpPr>
        <p:spPr>
          <a:xfrm>
            <a:off x="785405" y="1464415"/>
            <a:ext cx="4980285" cy="1692771"/>
          </a:xfrm>
          <a:prstGeom prst="rect">
            <a:avLst/>
          </a:prstGeom>
        </p:spPr>
        <p:txBody>
          <a:bodyPr wrap="square">
            <a:spAutoFit/>
          </a:bodyPr>
          <a:lstStyle/>
          <a:p>
            <a:r>
              <a:rPr lang="en-GB" sz="2400" dirty="0">
                <a:solidFill>
                  <a:srgbClr val="4E6A84"/>
                </a:solidFill>
                <a:latin typeface="Quicksand" panose="020B0604020202020204" charset="0"/>
              </a:rPr>
              <a:t>The Romans introduced </a:t>
            </a:r>
            <a:r>
              <a:rPr lang="en-GB" sz="2400" dirty="0" smtClean="0">
                <a:solidFill>
                  <a:srgbClr val="4E6A84"/>
                </a:solidFill>
                <a:latin typeface="Quicksand" panose="020B0604020202020204" charset="0"/>
              </a:rPr>
              <a:t>non-native </a:t>
            </a:r>
            <a:r>
              <a:rPr lang="en-GB" sz="2800" dirty="0" smtClean="0">
                <a:solidFill>
                  <a:srgbClr val="4E6A84"/>
                </a:solidFill>
                <a:latin typeface="Fredoka One" panose="020B0604020202020204" charset="0"/>
              </a:rPr>
              <a:t>rabbits</a:t>
            </a:r>
            <a:r>
              <a:rPr lang="en-GB" sz="2400" dirty="0">
                <a:solidFill>
                  <a:srgbClr val="4E6A84"/>
                </a:solidFill>
                <a:latin typeface="Quicksand" panose="020B0604020202020204" charset="0"/>
              </a:rPr>
              <a:t>, </a:t>
            </a:r>
            <a:r>
              <a:rPr lang="en-GB" sz="2800" dirty="0">
                <a:solidFill>
                  <a:srgbClr val="4E6A84"/>
                </a:solidFill>
                <a:latin typeface="Fredoka One" panose="020B0604020202020204" charset="0"/>
              </a:rPr>
              <a:t>fallow deer </a:t>
            </a:r>
            <a:r>
              <a:rPr lang="en-GB" sz="2400" dirty="0">
                <a:solidFill>
                  <a:srgbClr val="4E6A84"/>
                </a:solidFill>
                <a:latin typeface="Quicksand" panose="020B0604020202020204" charset="0"/>
              </a:rPr>
              <a:t>and </a:t>
            </a:r>
            <a:r>
              <a:rPr lang="en-GB" sz="2800" dirty="0">
                <a:solidFill>
                  <a:srgbClr val="4E6A84"/>
                </a:solidFill>
                <a:latin typeface="Fredoka One" panose="020B0604020202020204" charset="0"/>
              </a:rPr>
              <a:t>pheasants</a:t>
            </a:r>
            <a:r>
              <a:rPr lang="en-GB" sz="2400" dirty="0">
                <a:solidFill>
                  <a:srgbClr val="4E6A84"/>
                </a:solidFill>
                <a:latin typeface="Quicksand" panose="020B0604020202020204" charset="0"/>
              </a:rPr>
              <a:t> to the United Kingdom.</a:t>
            </a:r>
          </a:p>
        </p:txBody>
      </p:sp>
      <p:sp>
        <p:nvSpPr>
          <p:cNvPr id="30" name="Rectangle 29"/>
          <p:cNvSpPr/>
          <p:nvPr/>
        </p:nvSpPr>
        <p:spPr>
          <a:xfrm>
            <a:off x="794325" y="614101"/>
            <a:ext cx="6992513"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Non-native species</a:t>
            </a:r>
            <a:endParaRPr lang="en-GB" sz="4000" dirty="0">
              <a:solidFill>
                <a:srgbClr val="4E6A84"/>
              </a:solidFill>
              <a:latin typeface="Fredoka One" panose="02000000000000000000" pitchFamily="2" charset="77"/>
            </a:endParaRPr>
          </a:p>
        </p:txBody>
      </p:sp>
      <p:pic>
        <p:nvPicPr>
          <p:cNvPr id="31" name="Picture 3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4325" y="3388371"/>
            <a:ext cx="4985064" cy="3102327"/>
          </a:xfrm>
          <a:prstGeom prst="rect">
            <a:avLst/>
          </a:prstGeom>
          <a:ln w="38100">
            <a:solidFill>
              <a:srgbClr val="FFD966"/>
            </a:solidFill>
          </a:ln>
        </p:spPr>
      </p:pic>
      <p:sp>
        <p:nvSpPr>
          <p:cNvPr id="32" name="tab">
            <a:hlinkClick r:id="" action="ppaction://hlinkshowjump?jump=nextslide"/>
            <a:extLst>
              <a:ext uri="{FF2B5EF4-FFF2-40B4-BE49-F238E27FC236}">
                <a16:creationId xmlns:a16="http://schemas.microsoft.com/office/drawing/2014/main" id="{25199870-E06E-7747-AA00-3D82DF46AD19}"/>
              </a:ext>
            </a:extLst>
          </p:cNvPr>
          <p:cNvSpPr/>
          <p:nvPr/>
        </p:nvSpPr>
        <p:spPr>
          <a:xfrm>
            <a:off x="4290581" y="3157186"/>
            <a:ext cx="1774785" cy="734646"/>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Non-native Fallow Deer</a:t>
            </a:r>
            <a:endParaRPr lang="en-GB" b="1" dirty="0">
              <a:solidFill>
                <a:srgbClr val="4E6A84"/>
              </a:solidFill>
              <a:latin typeface="Quicksand" panose="020B0604020202020204" charset="0"/>
            </a:endParaRPr>
          </a:p>
        </p:txBody>
      </p:sp>
    </p:spTree>
    <p:extLst>
      <p:ext uri="{BB962C8B-B14F-4D97-AF65-F5344CB8AC3E}">
        <p14:creationId xmlns:p14="http://schemas.microsoft.com/office/powerpoint/2010/main" val="7661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48226"/>
            <a:ext cx="12192001" cy="3309774"/>
          </a:xfrm>
          <a:prstGeom prst="rect">
            <a:avLst/>
          </a:prstGeom>
        </p:spPr>
      </p:pic>
      <p:sp>
        <p:nvSpPr>
          <p:cNvPr id="11" name="TextBox 10">
            <a:extLst>
              <a:ext uri="{FF2B5EF4-FFF2-40B4-BE49-F238E27FC236}">
                <a16:creationId xmlns:a16="http://schemas.microsoft.com/office/drawing/2014/main" id="{F9FF5F7C-CCAB-E64F-BBBE-C66A0B918794}"/>
              </a:ext>
            </a:extLst>
          </p:cNvPr>
          <p:cNvSpPr txBox="1"/>
          <p:nvPr/>
        </p:nvSpPr>
        <p:spPr>
          <a:xfrm>
            <a:off x="839393" y="3218044"/>
            <a:ext cx="4730714" cy="415498"/>
          </a:xfrm>
          <a:prstGeom prst="rect">
            <a:avLst/>
          </a:prstGeom>
          <a:noFill/>
        </p:spPr>
        <p:txBody>
          <a:bodyPr wrap="square" rtlCol="0">
            <a:spAutoFit/>
          </a:bodyPr>
          <a:lstStyle/>
          <a:p>
            <a:endParaRPr lang="en-GB" sz="2100" dirty="0">
              <a:solidFill>
                <a:schemeClr val="bg1"/>
              </a:solidFill>
              <a:latin typeface="Quicksand" panose="020B0604020202020204" charset="0"/>
            </a:endParaRPr>
          </a:p>
        </p:txBody>
      </p:sp>
      <p:pic>
        <p:nvPicPr>
          <p:cNvPr id="23" name="Picture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1164" y="2681048"/>
            <a:ext cx="6181585" cy="3730357"/>
          </a:xfrm>
          <a:prstGeom prst="rect">
            <a:avLst/>
          </a:prstGeom>
          <a:ln w="38100">
            <a:solidFill>
              <a:srgbClr val="FFFFFF"/>
            </a:solidFill>
          </a:ln>
        </p:spPr>
      </p:pic>
      <p:sp>
        <p:nvSpPr>
          <p:cNvPr id="20" name="Rectangle 19"/>
          <p:cNvSpPr/>
          <p:nvPr/>
        </p:nvSpPr>
        <p:spPr>
          <a:xfrm>
            <a:off x="794325" y="1479087"/>
            <a:ext cx="10095348" cy="882678"/>
          </a:xfrm>
          <a:prstGeom prst="rect">
            <a:avLst/>
          </a:prstGeom>
        </p:spPr>
        <p:txBody>
          <a:bodyPr wrap="square">
            <a:spAutoFit/>
          </a:bodyPr>
          <a:lstStyle/>
          <a:p>
            <a:pPr>
              <a:lnSpc>
                <a:spcPct val="107000"/>
              </a:lnSpc>
              <a:spcAft>
                <a:spcPts val="800"/>
              </a:spcAft>
            </a:pPr>
            <a:r>
              <a:rPr lang="en-GB" sz="2400" dirty="0">
                <a:solidFill>
                  <a:srgbClr val="4E6A84"/>
                </a:solidFill>
                <a:latin typeface="Quicksand" panose="020B0604020202020204" charset="0"/>
                <a:ea typeface="Calibri" panose="020F0502020204030204" pitchFamily="34" charset="0"/>
                <a:cs typeface="Times New Roman" panose="02020603050405020304" pitchFamily="18" charset="0"/>
              </a:rPr>
              <a:t>Grey squirrels are from North America and were introduced to the UK in the </a:t>
            </a:r>
            <a:r>
              <a:rPr lang="en-GB" sz="2400" dirty="0" smtClean="0">
                <a:solidFill>
                  <a:srgbClr val="4E6A84"/>
                </a:solidFill>
                <a:latin typeface="Quicksand" panose="020B0604020202020204" charset="0"/>
                <a:ea typeface="Calibri" panose="020F0502020204030204" pitchFamily="34" charset="0"/>
                <a:cs typeface="Times New Roman" panose="02020603050405020304" pitchFamily="18" charset="0"/>
              </a:rPr>
              <a:t>1800s, however </a:t>
            </a:r>
            <a:r>
              <a:rPr lang="en-GB" sz="2400" dirty="0">
                <a:solidFill>
                  <a:srgbClr val="4E6A84"/>
                </a:solidFill>
                <a:latin typeface="Quicksand" panose="020B0604020202020204" charset="0"/>
                <a:ea typeface="Calibri" panose="020F0502020204030204" pitchFamily="34" charset="0"/>
                <a:cs typeface="Times New Roman" panose="02020603050405020304" pitchFamily="18" charset="0"/>
              </a:rPr>
              <a:t>they are a problem species for us today. </a:t>
            </a: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319" y="2674353"/>
            <a:ext cx="4489989" cy="3721650"/>
          </a:xfrm>
          <a:prstGeom prst="rect">
            <a:avLst/>
          </a:prstGeom>
          <a:ln w="38100">
            <a:solidFill>
              <a:srgbClr val="FFFFFF"/>
            </a:solidFill>
          </a:ln>
        </p:spPr>
      </p:pic>
      <p:sp>
        <p:nvSpPr>
          <p:cNvPr id="14" name="tab">
            <a:hlinkClick r:id="" action="ppaction://hlinkshowjump?jump=nextslide"/>
            <a:extLst>
              <a:ext uri="{FF2B5EF4-FFF2-40B4-BE49-F238E27FC236}">
                <a16:creationId xmlns:a16="http://schemas.microsoft.com/office/drawing/2014/main" id="{25199870-E06E-7747-AA00-3D82DF46AD19}"/>
              </a:ext>
            </a:extLst>
          </p:cNvPr>
          <p:cNvSpPr/>
          <p:nvPr/>
        </p:nvSpPr>
        <p:spPr>
          <a:xfrm>
            <a:off x="190195" y="5124225"/>
            <a:ext cx="1952640" cy="849727"/>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Non-native Grey Squirrel</a:t>
            </a:r>
            <a:endParaRPr lang="en-GB" b="1" dirty="0">
              <a:solidFill>
                <a:srgbClr val="4E6A84"/>
              </a:solidFill>
              <a:latin typeface="Quicksand" panose="020B0604020202020204" charset="0"/>
            </a:endParaRPr>
          </a:p>
        </p:txBody>
      </p:sp>
      <p:sp>
        <p:nvSpPr>
          <p:cNvPr id="22" name="Rectangle 21"/>
          <p:cNvSpPr/>
          <p:nvPr/>
        </p:nvSpPr>
        <p:spPr>
          <a:xfrm>
            <a:off x="2546690" y="2709259"/>
            <a:ext cx="3549309" cy="246221"/>
          </a:xfrm>
          <a:prstGeom prst="rect">
            <a:avLst/>
          </a:prstGeom>
        </p:spPr>
        <p:txBody>
          <a:bodyPr wrap="square">
            <a:spAutoFit/>
          </a:bodyPr>
          <a:lstStyle/>
          <a:p>
            <a:r>
              <a:rPr lang="en-GB" sz="1000" dirty="0" smtClean="0">
                <a:solidFill>
                  <a:schemeClr val="bg1"/>
                </a:solidFill>
                <a:latin typeface="Arial" panose="020B0604020202020204" pitchFamily="34" charset="0"/>
              </a:rPr>
              <a:t>© BirdPhotos.com via Wikimedia Commons</a:t>
            </a:r>
            <a:endParaRPr lang="en-GB" sz="1000" dirty="0">
              <a:solidFill>
                <a:schemeClr val="bg1"/>
              </a:solidFill>
            </a:endParaRPr>
          </a:p>
        </p:txBody>
      </p:sp>
      <p:sp>
        <p:nvSpPr>
          <p:cNvPr id="24" name="tab">
            <a:hlinkClick r:id="" action="ppaction://hlinkshowjump?jump=nextslide"/>
            <a:extLst>
              <a:ext uri="{FF2B5EF4-FFF2-40B4-BE49-F238E27FC236}">
                <a16:creationId xmlns:a16="http://schemas.microsoft.com/office/drawing/2014/main" id="{25199870-E06E-7747-AA00-3D82DF46AD19}"/>
              </a:ext>
            </a:extLst>
          </p:cNvPr>
          <p:cNvSpPr/>
          <p:nvPr/>
        </p:nvSpPr>
        <p:spPr>
          <a:xfrm>
            <a:off x="10014771" y="3042430"/>
            <a:ext cx="1952640" cy="849727"/>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Native Red Squirrel</a:t>
            </a:r>
            <a:endParaRPr lang="en-GB" b="1" dirty="0">
              <a:solidFill>
                <a:srgbClr val="4E6A84"/>
              </a:solidFill>
              <a:latin typeface="Quicksand" panose="020B0604020202020204" charset="0"/>
            </a:endParaRPr>
          </a:p>
        </p:txBody>
      </p:sp>
      <p:sp>
        <p:nvSpPr>
          <p:cNvPr id="30" name="Rectangle 29"/>
          <p:cNvSpPr/>
          <p:nvPr/>
        </p:nvSpPr>
        <p:spPr>
          <a:xfrm>
            <a:off x="5570107" y="6090807"/>
            <a:ext cx="3549309" cy="246221"/>
          </a:xfrm>
          <a:prstGeom prst="rect">
            <a:avLst/>
          </a:prstGeom>
        </p:spPr>
        <p:txBody>
          <a:bodyPr wrap="square">
            <a:spAutoFit/>
          </a:bodyPr>
          <a:lstStyle/>
          <a:p>
            <a:r>
              <a:rPr lang="en-GB" sz="1000" dirty="0" smtClean="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Geert </a:t>
            </a:r>
            <a:r>
              <a:rPr lang="en-GB" sz="1000" dirty="0" err="1">
                <a:solidFill>
                  <a:schemeClr val="bg1"/>
                </a:solidFill>
                <a:latin typeface="Arial" panose="020B0604020202020204" pitchFamily="34" charset="0"/>
                <a:cs typeface="Arial" panose="020B0604020202020204" pitchFamily="34" charset="0"/>
              </a:rPr>
              <a:t>Weggen</a:t>
            </a:r>
            <a:endParaRPr lang="en-GB" sz="1000"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794325" y="614101"/>
            <a:ext cx="6992513"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Non-native species</a:t>
            </a:r>
            <a:endParaRPr lang="en-GB" sz="4000" dirty="0">
              <a:solidFill>
                <a:srgbClr val="4E6A84"/>
              </a:solidFill>
              <a:latin typeface="Fredoka One" panose="02000000000000000000" pitchFamily="2" charset="77"/>
            </a:endParaRPr>
          </a:p>
        </p:txBody>
      </p:sp>
    </p:spTree>
    <p:extLst>
      <p:ext uri="{BB962C8B-B14F-4D97-AF65-F5344CB8AC3E}">
        <p14:creationId xmlns:p14="http://schemas.microsoft.com/office/powerpoint/2010/main" val="16144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73757"/>
            <a:ext cx="12192001" cy="3309774"/>
          </a:xfrm>
          <a:prstGeom prst="rect">
            <a:avLst/>
          </a:prstGeom>
        </p:spPr>
      </p:pic>
      <p:sp>
        <p:nvSpPr>
          <p:cNvPr id="11" name="TextBox 10">
            <a:extLst>
              <a:ext uri="{FF2B5EF4-FFF2-40B4-BE49-F238E27FC236}">
                <a16:creationId xmlns:a16="http://schemas.microsoft.com/office/drawing/2014/main" id="{F9FF5F7C-CCAB-E64F-BBBE-C66A0B918794}"/>
              </a:ext>
            </a:extLst>
          </p:cNvPr>
          <p:cNvSpPr txBox="1"/>
          <p:nvPr/>
        </p:nvSpPr>
        <p:spPr>
          <a:xfrm>
            <a:off x="839393" y="3218044"/>
            <a:ext cx="4730714" cy="415498"/>
          </a:xfrm>
          <a:prstGeom prst="rect">
            <a:avLst/>
          </a:prstGeom>
          <a:noFill/>
        </p:spPr>
        <p:txBody>
          <a:bodyPr wrap="square" rtlCol="0">
            <a:spAutoFit/>
          </a:bodyPr>
          <a:lstStyle/>
          <a:p>
            <a:endParaRPr lang="en-GB" sz="2100" dirty="0">
              <a:solidFill>
                <a:schemeClr val="bg1"/>
              </a:solidFill>
              <a:latin typeface="Quicksand" panose="020B0604020202020204" charset="0"/>
            </a:endParaRPr>
          </a:p>
        </p:txBody>
      </p:sp>
      <p:grpSp>
        <p:nvGrpSpPr>
          <p:cNvPr id="29" name="Group 28"/>
          <p:cNvGrpSpPr/>
          <p:nvPr/>
        </p:nvGrpSpPr>
        <p:grpSpPr>
          <a:xfrm>
            <a:off x="-3346116" y="193746"/>
            <a:ext cx="10199303" cy="7934253"/>
            <a:chOff x="-2719216" y="2388857"/>
            <a:chExt cx="8781671" cy="6817068"/>
          </a:xfrm>
        </p:grpSpPr>
        <p:grpSp>
          <p:nvGrpSpPr>
            <p:cNvPr id="25" name="Group 24">
              <a:extLst>
                <a:ext uri="{FF2B5EF4-FFF2-40B4-BE49-F238E27FC236}">
                  <a16:creationId xmlns:a16="http://schemas.microsoft.com/office/drawing/2014/main" id="{C2018A6C-E7DA-A04D-B019-AE58875BCFD4}"/>
                </a:ext>
              </a:extLst>
            </p:cNvPr>
            <p:cNvGrpSpPr/>
            <p:nvPr/>
          </p:nvGrpSpPr>
          <p:grpSpPr>
            <a:xfrm>
              <a:off x="-2719216" y="2388857"/>
              <a:ext cx="8781671" cy="6817068"/>
              <a:chOff x="4196742" y="3029513"/>
              <a:chExt cx="8781671" cy="6817068"/>
            </a:xfrm>
          </p:grpSpPr>
          <p:pic>
            <p:nvPicPr>
              <p:cNvPr id="26"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flipH="1">
                <a:off x="7631351" y="3029513"/>
                <a:ext cx="5347062" cy="6817068"/>
              </a:xfrm>
              <a:prstGeom prst="rect">
                <a:avLst/>
              </a:prstGeom>
            </p:spPr>
          </p:pic>
          <p:sp>
            <p:nvSpPr>
              <p:cNvPr id="27" name="TextBox 26">
                <a:extLst>
                  <a:ext uri="{FF2B5EF4-FFF2-40B4-BE49-F238E27FC236}">
                    <a16:creationId xmlns:a16="http://schemas.microsoft.com/office/drawing/2014/main" id="{F9595D39-4F6C-EA45-9027-DC4783050CFC}"/>
                  </a:ext>
                </a:extLst>
              </p:cNvPr>
              <p:cNvSpPr txBox="1"/>
              <p:nvPr/>
            </p:nvSpPr>
            <p:spPr>
              <a:xfrm>
                <a:off x="4196742" y="3155617"/>
                <a:ext cx="3064699" cy="1138773"/>
              </a:xfrm>
              <a:prstGeom prst="rect">
                <a:avLst/>
              </a:prstGeom>
              <a:noFill/>
            </p:spPr>
            <p:txBody>
              <a:bodyPr wrap="square" rtlCol="0">
                <a:spAutoFit/>
              </a:bodyPr>
              <a:lstStyle/>
              <a:p>
                <a:endParaRPr lang="en-GB" sz="28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sp>
          <p:nvSpPr>
            <p:cNvPr id="28" name="Rectangle 27"/>
            <p:cNvSpPr/>
            <p:nvPr/>
          </p:nvSpPr>
          <p:spPr>
            <a:xfrm>
              <a:off x="1181103" y="3223243"/>
              <a:ext cx="4415642" cy="4574812"/>
            </a:xfrm>
            <a:prstGeom prst="rect">
              <a:avLst/>
            </a:prstGeom>
          </p:spPr>
          <p:txBody>
            <a:bodyPr wrap="square">
              <a:spAutoFit/>
            </a:bodyPr>
            <a:lstStyle/>
            <a:p>
              <a:r>
                <a:rPr lang="en-GB" sz="3200" dirty="0" smtClean="0">
                  <a:solidFill>
                    <a:schemeClr val="bg1"/>
                  </a:solidFill>
                  <a:latin typeface="Fredoka One" panose="020B0604020202020204" charset="0"/>
                </a:rPr>
                <a:t>Why are grey squirrels   a problem?</a:t>
              </a:r>
              <a:endParaRPr lang="en-GB" sz="3200" dirty="0">
                <a:solidFill>
                  <a:schemeClr val="bg1"/>
                </a:solidFill>
                <a:latin typeface="Fredoka One" panose="020B0604020202020204" charset="0"/>
              </a:endParaRPr>
            </a:p>
            <a:p>
              <a:endParaRPr lang="en-GB" sz="2400" dirty="0">
                <a:solidFill>
                  <a:schemeClr val="bg1"/>
                </a:solidFill>
                <a:latin typeface="Fredoka One" panose="020B0604020202020204" charset="0"/>
              </a:endParaRPr>
            </a:p>
            <a:p>
              <a:pPr marL="342900" lvl="0" indent="-342900">
                <a:buFont typeface="Arial" panose="020B0604020202020204" pitchFamily="34" charset="0"/>
                <a:buChar char="•"/>
              </a:pPr>
              <a:r>
                <a:rPr lang="en-GB" sz="2400" dirty="0" smtClean="0">
                  <a:solidFill>
                    <a:schemeClr val="bg1"/>
                  </a:solidFill>
                  <a:latin typeface="Quicksand" panose="020B0604020202020204" charset="0"/>
                </a:rPr>
                <a:t>They </a:t>
              </a:r>
              <a:r>
                <a:rPr lang="en-GB" sz="2800" dirty="0" smtClean="0">
                  <a:solidFill>
                    <a:schemeClr val="bg1"/>
                  </a:solidFill>
                  <a:latin typeface="Fredoka One" panose="020B0604020202020204" charset="0"/>
                </a:rPr>
                <a:t>threaten</a:t>
              </a:r>
              <a:r>
                <a:rPr lang="en-GB" sz="2400" dirty="0" smtClean="0">
                  <a:solidFill>
                    <a:schemeClr val="bg1"/>
                  </a:solidFill>
                  <a:latin typeface="Quicksand" panose="020B0604020202020204" charset="0"/>
                </a:rPr>
                <a:t> </a:t>
              </a:r>
              <a:r>
                <a:rPr lang="en-GB" sz="2400" dirty="0">
                  <a:solidFill>
                    <a:schemeClr val="bg1"/>
                  </a:solidFill>
                  <a:latin typeface="Quicksand" panose="020B0604020202020204" charset="0"/>
                </a:rPr>
                <a:t>our native red squirrels by spreading squirrel-pox disease and competing for </a:t>
              </a:r>
              <a:r>
                <a:rPr lang="en-GB" sz="2400" dirty="0" smtClean="0">
                  <a:solidFill>
                    <a:schemeClr val="bg1"/>
                  </a:solidFill>
                  <a:latin typeface="Quicksand" panose="020B0604020202020204" charset="0"/>
                </a:rPr>
                <a:t>food.</a:t>
              </a:r>
            </a:p>
            <a:p>
              <a:pPr marL="342900" lvl="0" indent="-342900">
                <a:buFont typeface="Arial" panose="020B0604020202020204" pitchFamily="34" charset="0"/>
                <a:buChar char="•"/>
              </a:pPr>
              <a:endParaRPr lang="en-GB" sz="2400" dirty="0">
                <a:solidFill>
                  <a:schemeClr val="bg1"/>
                </a:solidFill>
                <a:latin typeface="Quicksand" panose="020B0604020202020204" charset="0"/>
              </a:endParaRPr>
            </a:p>
            <a:p>
              <a:pPr marL="342900" lvl="0" indent="-342900">
                <a:buFont typeface="Arial" panose="020B0604020202020204" pitchFamily="34" charset="0"/>
                <a:buChar char="•"/>
              </a:pPr>
              <a:r>
                <a:rPr lang="en-GB" sz="2800" dirty="0" smtClean="0">
                  <a:solidFill>
                    <a:schemeClr val="bg1"/>
                  </a:solidFill>
                  <a:latin typeface="Fredoka One" panose="020B0604020202020204" charset="0"/>
                </a:rPr>
                <a:t>Damage</a:t>
              </a:r>
              <a:r>
                <a:rPr lang="en-GB" sz="2400" dirty="0" smtClean="0">
                  <a:solidFill>
                    <a:schemeClr val="bg1"/>
                  </a:solidFill>
                  <a:latin typeface="Quicksand" panose="020B0604020202020204" charset="0"/>
                </a:rPr>
                <a:t> </a:t>
              </a:r>
              <a:r>
                <a:rPr lang="en-GB" sz="2400" dirty="0">
                  <a:solidFill>
                    <a:schemeClr val="bg1"/>
                  </a:solidFill>
                  <a:latin typeface="Quicksand" panose="020B0604020202020204" charset="0"/>
                </a:rPr>
                <a:t>trees by eating </a:t>
              </a:r>
              <a:r>
                <a:rPr lang="en-GB" sz="2400" dirty="0" smtClean="0">
                  <a:solidFill>
                    <a:schemeClr val="bg1"/>
                  </a:solidFill>
                  <a:latin typeface="Quicksand" panose="020B0604020202020204" charset="0"/>
                </a:rPr>
                <a:t>bark.</a:t>
              </a:r>
            </a:p>
            <a:p>
              <a:pPr marL="342900" lvl="0" indent="-342900">
                <a:buFont typeface="Arial" panose="020B0604020202020204" pitchFamily="34" charset="0"/>
                <a:buChar char="•"/>
              </a:pPr>
              <a:endParaRPr lang="en-GB" sz="2400" dirty="0">
                <a:solidFill>
                  <a:schemeClr val="bg1"/>
                </a:solidFill>
                <a:latin typeface="Quicksand" panose="020B0604020202020204" charset="0"/>
              </a:endParaRPr>
            </a:p>
            <a:p>
              <a:pPr marL="342900" lvl="0" indent="-342900">
                <a:buFont typeface="Arial" panose="020B0604020202020204" pitchFamily="34" charset="0"/>
                <a:buChar char="•"/>
              </a:pPr>
              <a:r>
                <a:rPr lang="en-GB" sz="2400" dirty="0" smtClean="0">
                  <a:solidFill>
                    <a:schemeClr val="bg1"/>
                  </a:solidFill>
                  <a:latin typeface="Quicksand" panose="020B0604020202020204" charset="0"/>
                </a:rPr>
                <a:t>Eat and store </a:t>
              </a:r>
              <a:r>
                <a:rPr lang="en-GB" sz="2400" dirty="0">
                  <a:solidFill>
                    <a:schemeClr val="bg1"/>
                  </a:solidFill>
                  <a:latin typeface="Quicksand" panose="020B0604020202020204" charset="0"/>
                </a:rPr>
                <a:t>unripe hazel nuts and acorns in vast quantities </a:t>
              </a:r>
              <a:r>
                <a:rPr lang="en-GB" sz="2800" dirty="0">
                  <a:solidFill>
                    <a:schemeClr val="bg1"/>
                  </a:solidFill>
                  <a:latin typeface="Fredoka One" panose="020B0604020202020204" charset="0"/>
                </a:rPr>
                <a:t>impacting</a:t>
              </a:r>
              <a:r>
                <a:rPr lang="en-GB" sz="2400" dirty="0">
                  <a:solidFill>
                    <a:schemeClr val="bg1"/>
                  </a:solidFill>
                  <a:latin typeface="Quicksand" panose="020B0604020202020204" charset="0"/>
                </a:rPr>
                <a:t> the tree’s life </a:t>
              </a:r>
              <a:r>
                <a:rPr lang="en-GB" sz="2400" dirty="0" smtClean="0">
                  <a:solidFill>
                    <a:schemeClr val="bg1"/>
                  </a:solidFill>
                  <a:latin typeface="Quicksand" panose="020B0604020202020204" charset="0"/>
                </a:rPr>
                <a:t>cycles.</a:t>
              </a:r>
            </a:p>
          </p:txBody>
        </p:sp>
      </p:grpSp>
      <p:grpSp>
        <p:nvGrpSpPr>
          <p:cNvPr id="3" name="Group 2"/>
          <p:cNvGrpSpPr/>
          <p:nvPr/>
        </p:nvGrpSpPr>
        <p:grpSpPr>
          <a:xfrm>
            <a:off x="7197629" y="1992441"/>
            <a:ext cx="3986395" cy="3162632"/>
            <a:chOff x="7049635" y="814385"/>
            <a:chExt cx="3986395" cy="3162632"/>
          </a:xfrm>
        </p:grpSpPr>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flipV="1">
              <a:off x="7049635" y="814385"/>
              <a:ext cx="3986395" cy="3162632"/>
            </a:xfrm>
            <a:prstGeom prst="rect">
              <a:avLst/>
            </a:prstGeom>
          </p:spPr>
        </p:pic>
        <p:sp>
          <p:nvSpPr>
            <p:cNvPr id="2" name="Rectangle 1"/>
            <p:cNvSpPr/>
            <p:nvPr/>
          </p:nvSpPr>
          <p:spPr>
            <a:xfrm>
              <a:off x="7372098" y="1487760"/>
              <a:ext cx="2910085" cy="1815882"/>
            </a:xfrm>
            <a:prstGeom prst="rect">
              <a:avLst/>
            </a:prstGeom>
          </p:spPr>
          <p:txBody>
            <a:bodyPr wrap="square">
              <a:spAutoFit/>
            </a:bodyPr>
            <a:lstStyle/>
            <a:p>
              <a:pPr algn="ctr"/>
              <a:r>
                <a:rPr lang="en-GB" sz="2800" dirty="0">
                  <a:solidFill>
                    <a:srgbClr val="D78643"/>
                  </a:solidFill>
                  <a:latin typeface="Fredoka One" panose="020B0604020202020204" charset="0"/>
                </a:rPr>
                <a:t>Do you think grey squirrels are an invasive species?</a:t>
              </a:r>
            </a:p>
          </p:txBody>
        </p:sp>
      </p:grpSp>
      <p:pic>
        <p:nvPicPr>
          <p:cNvPr id="18" name="Picture 17" descr="A picture containing text&#10;&#10;Description automatically generated">
            <a:extLst>
              <a:ext uri="{FF2B5EF4-FFF2-40B4-BE49-F238E27FC236}">
                <a16:creationId xmlns:a16="http://schemas.microsoft.com/office/drawing/2014/main" id="{957B9293-D911-F44E-9B2D-9A359097898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31129" y="1683831"/>
            <a:ext cx="4135413" cy="5909300"/>
          </a:xfrm>
          <a:prstGeom prst="rect">
            <a:avLst/>
          </a:prstGeom>
        </p:spPr>
      </p:pic>
    </p:spTree>
    <p:extLst>
      <p:ext uri="{BB962C8B-B14F-4D97-AF65-F5344CB8AC3E}">
        <p14:creationId xmlns:p14="http://schemas.microsoft.com/office/powerpoint/2010/main" val="276023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 y="2997200"/>
            <a:ext cx="13042901" cy="3949700"/>
          </a:xfrm>
          <a:prstGeom prst="rect">
            <a:avLst/>
          </a:prstGeom>
        </p:spPr>
      </p:pic>
      <p:sp>
        <p:nvSpPr>
          <p:cNvPr id="2" name="Rectangle 1"/>
          <p:cNvSpPr/>
          <p:nvPr/>
        </p:nvSpPr>
        <p:spPr>
          <a:xfrm>
            <a:off x="794325" y="614101"/>
            <a:ext cx="10841415"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What is an </a:t>
            </a:r>
            <a:r>
              <a:rPr lang="en-GB" sz="4000" dirty="0">
                <a:solidFill>
                  <a:srgbClr val="4E6A84"/>
                </a:solidFill>
                <a:latin typeface="Fredoka One" panose="02000000000000000000" pitchFamily="2" charset="77"/>
              </a:rPr>
              <a:t>i</a:t>
            </a:r>
            <a:r>
              <a:rPr lang="en-GB" sz="4000" dirty="0" smtClean="0">
                <a:solidFill>
                  <a:srgbClr val="4E6A84"/>
                </a:solidFill>
                <a:latin typeface="Fredoka One" panose="02000000000000000000" pitchFamily="2" charset="77"/>
              </a:rPr>
              <a:t>nvasive non-native species?</a:t>
            </a:r>
            <a:endParaRPr lang="en-GB" sz="4000" dirty="0">
              <a:solidFill>
                <a:srgbClr val="4E6A84"/>
              </a:solidFill>
              <a:latin typeface="Fredoka One" panose="02000000000000000000" pitchFamily="2" charset="77"/>
            </a:endParaRPr>
          </a:p>
        </p:txBody>
      </p:sp>
      <p:sp>
        <p:nvSpPr>
          <p:cNvPr id="32" name="TextBox 31"/>
          <p:cNvSpPr txBox="1"/>
          <p:nvPr/>
        </p:nvSpPr>
        <p:spPr>
          <a:xfrm>
            <a:off x="830540" y="2048862"/>
            <a:ext cx="5163860" cy="1692771"/>
          </a:xfrm>
          <a:prstGeom prst="rect">
            <a:avLst/>
          </a:prstGeom>
          <a:noFill/>
        </p:spPr>
        <p:txBody>
          <a:bodyPr wrap="square" rtlCol="0">
            <a:spAutoFit/>
          </a:bodyPr>
          <a:lstStyle/>
          <a:p>
            <a:pPr marL="342900" lvl="0" indent="-342900">
              <a:buFont typeface="Arial" panose="020B0604020202020204" pitchFamily="34" charset="0"/>
              <a:buChar char="•"/>
            </a:pPr>
            <a:r>
              <a:rPr lang="en-GB" sz="2800" dirty="0">
                <a:solidFill>
                  <a:srgbClr val="4E6A84"/>
                </a:solidFill>
                <a:latin typeface="Fredoka One" panose="020B0604020202020204" charset="0"/>
              </a:rPr>
              <a:t>P</a:t>
            </a:r>
            <a:r>
              <a:rPr lang="en-GB" sz="2800" dirty="0" smtClean="0">
                <a:solidFill>
                  <a:srgbClr val="4E6A84"/>
                </a:solidFill>
                <a:latin typeface="Fredoka One" panose="020B0604020202020204" charset="0"/>
              </a:rPr>
              <a:t>lants </a:t>
            </a:r>
            <a:r>
              <a:rPr lang="en-GB" sz="2800" dirty="0">
                <a:solidFill>
                  <a:srgbClr val="4E6A84"/>
                </a:solidFill>
                <a:latin typeface="Fredoka One" panose="020B0604020202020204" charset="0"/>
              </a:rPr>
              <a:t>or animals </a:t>
            </a:r>
            <a:r>
              <a:rPr lang="en-GB" sz="2400" dirty="0" smtClean="0">
                <a:solidFill>
                  <a:srgbClr val="4E6A84"/>
                </a:solidFill>
                <a:latin typeface="Quicksand" panose="020B0604020202020204" charset="0"/>
              </a:rPr>
              <a:t>that have been </a:t>
            </a:r>
            <a:r>
              <a:rPr lang="en-GB" sz="2400" dirty="0">
                <a:solidFill>
                  <a:srgbClr val="4E6A84"/>
                </a:solidFill>
                <a:latin typeface="Quicksand" panose="020B0604020202020204" charset="0"/>
              </a:rPr>
              <a:t>introduced by humans to places where they wouldn’t </a:t>
            </a:r>
            <a:r>
              <a:rPr lang="en-GB" sz="2800" dirty="0">
                <a:solidFill>
                  <a:srgbClr val="4E6A84"/>
                </a:solidFill>
                <a:latin typeface="Fredoka One" panose="020B0604020202020204" charset="0"/>
              </a:rPr>
              <a:t>naturally</a:t>
            </a:r>
            <a:r>
              <a:rPr lang="en-GB" sz="2400" dirty="0">
                <a:solidFill>
                  <a:srgbClr val="4E6A84"/>
                </a:solidFill>
                <a:latin typeface="Quicksand" panose="020B0604020202020204" charset="0"/>
              </a:rPr>
              <a:t> be </a:t>
            </a:r>
            <a:r>
              <a:rPr lang="en-GB" sz="2400" dirty="0" smtClean="0">
                <a:solidFill>
                  <a:srgbClr val="4E6A84"/>
                </a:solidFill>
                <a:latin typeface="Quicksand" panose="020B0604020202020204" charset="0"/>
              </a:rPr>
              <a:t>found.</a:t>
            </a:r>
          </a:p>
        </p:txBody>
      </p:sp>
      <p:pic>
        <p:nvPicPr>
          <p:cNvPr id="3" name="Picture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25203" y="1422400"/>
            <a:ext cx="3050494" cy="5167940"/>
          </a:xfrm>
          <a:prstGeom prst="rect">
            <a:avLst/>
          </a:prstGeom>
        </p:spPr>
      </p:pic>
      <p:pic>
        <p:nvPicPr>
          <p:cNvPr id="5" name="Picture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1607" y="2209800"/>
            <a:ext cx="2103596" cy="4203348"/>
          </a:xfrm>
          <a:prstGeom prst="rect">
            <a:avLst/>
          </a:prstGeom>
        </p:spPr>
      </p:pic>
      <p:sp>
        <p:nvSpPr>
          <p:cNvPr id="4" name="Rectangle 3"/>
          <p:cNvSpPr/>
          <p:nvPr/>
        </p:nvSpPr>
        <p:spPr>
          <a:xfrm>
            <a:off x="830540" y="4712109"/>
            <a:ext cx="5491067" cy="1538883"/>
          </a:xfrm>
          <a:prstGeom prst="rect">
            <a:avLst/>
          </a:prstGeom>
        </p:spPr>
        <p:txBody>
          <a:bodyPr wrap="square">
            <a:spAutoFit/>
          </a:bodyPr>
          <a:lstStyle/>
          <a:p>
            <a:pPr marL="342900" lvl="0" indent="-342900">
              <a:buFont typeface="Arial" panose="020B0604020202020204" pitchFamily="34" charset="0"/>
              <a:buChar char="•"/>
            </a:pPr>
            <a:endParaRPr lang="en-GB" dirty="0">
              <a:solidFill>
                <a:srgbClr val="4E6A84"/>
              </a:solidFill>
              <a:latin typeface="Quicksand" panose="020B0604020202020204" charset="0"/>
            </a:endParaRPr>
          </a:p>
          <a:p>
            <a:pPr marL="342900" lvl="0" indent="-342900">
              <a:buFont typeface="Arial" panose="020B0604020202020204" pitchFamily="34" charset="0"/>
              <a:buChar char="•"/>
            </a:pPr>
            <a:r>
              <a:rPr lang="en-GB" sz="2400" b="1" dirty="0">
                <a:solidFill>
                  <a:srgbClr val="FFFFFF"/>
                </a:solidFill>
                <a:latin typeface="Quicksand" panose="020B0604020202020204" charset="0"/>
              </a:rPr>
              <a:t>They can </a:t>
            </a:r>
            <a:r>
              <a:rPr lang="en-GB" sz="2800" dirty="0">
                <a:solidFill>
                  <a:srgbClr val="4E6A84"/>
                </a:solidFill>
                <a:latin typeface="Fredoka One" panose="020B0604020202020204" charset="0"/>
              </a:rPr>
              <a:t>impact</a:t>
            </a:r>
            <a:r>
              <a:rPr lang="en-GB" sz="2400" b="1" dirty="0">
                <a:solidFill>
                  <a:srgbClr val="FFFFFF"/>
                </a:solidFill>
                <a:latin typeface="Quicksand" panose="020B0604020202020204" charset="0"/>
              </a:rPr>
              <a:t> the environment, economy, our health and the way we live.</a:t>
            </a:r>
          </a:p>
        </p:txBody>
      </p:sp>
    </p:spTree>
    <p:extLst>
      <p:ext uri="{BB962C8B-B14F-4D97-AF65-F5344CB8AC3E}">
        <p14:creationId xmlns:p14="http://schemas.microsoft.com/office/powerpoint/2010/main" val="23508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2645133"/>
            <a:ext cx="12826999" cy="4201788"/>
          </a:xfrm>
          <a:prstGeom prst="rect">
            <a:avLst/>
          </a:prstGeom>
        </p:spPr>
      </p:pic>
      <p:sp>
        <p:nvSpPr>
          <p:cNvPr id="2" name="Rectangle 1"/>
          <p:cNvSpPr/>
          <p:nvPr/>
        </p:nvSpPr>
        <p:spPr>
          <a:xfrm>
            <a:off x="794325" y="614101"/>
            <a:ext cx="9289475" cy="750975"/>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Top threats to our native wildlife:</a:t>
            </a:r>
            <a:endParaRPr lang="en-GB" sz="4000" dirty="0">
              <a:solidFill>
                <a:srgbClr val="4E6A84"/>
              </a:solidFill>
              <a:latin typeface="Fredoka One" panose="02000000000000000000" pitchFamily="2" charset="77"/>
            </a:endParaRPr>
          </a:p>
        </p:txBody>
      </p:sp>
      <p:sp>
        <p:nvSpPr>
          <p:cNvPr id="5" name="tab">
            <a:hlinkClick r:id="" action="ppaction://hlinkshowjump?jump=nextslide"/>
            <a:extLst>
              <a:ext uri="{FF2B5EF4-FFF2-40B4-BE49-F238E27FC236}">
                <a16:creationId xmlns:a16="http://schemas.microsoft.com/office/drawing/2014/main" id="{25199870-E06E-7747-AA00-3D82DF46AD19}"/>
              </a:ext>
            </a:extLst>
          </p:cNvPr>
          <p:cNvSpPr/>
          <p:nvPr/>
        </p:nvSpPr>
        <p:spPr>
          <a:xfrm>
            <a:off x="850258" y="2220269"/>
            <a:ext cx="2870505" cy="849727"/>
          </a:xfrm>
          <a:prstGeom prst="roundRect">
            <a:avLst>
              <a:gd name="adj" fmla="val 33750"/>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FFFFFF"/>
                </a:solidFill>
                <a:latin typeface="Fredoka One" panose="020B0604020202020204" charset="0"/>
              </a:rPr>
              <a:t>Pollution</a:t>
            </a:r>
            <a:endParaRPr lang="en-GB" sz="3200" dirty="0">
              <a:solidFill>
                <a:srgbClr val="FFFFFF"/>
              </a:solidFill>
              <a:latin typeface="Fredoka One" panose="020B0604020202020204" charset="0"/>
            </a:endParaRPr>
          </a:p>
        </p:txBody>
      </p:sp>
      <p:sp>
        <p:nvSpPr>
          <p:cNvPr id="6" name="tab">
            <a:hlinkClick r:id="" action="ppaction://hlinkshowjump?jump=nextslide"/>
            <a:extLst>
              <a:ext uri="{FF2B5EF4-FFF2-40B4-BE49-F238E27FC236}">
                <a16:creationId xmlns:a16="http://schemas.microsoft.com/office/drawing/2014/main" id="{25199870-E06E-7747-AA00-3D82DF46AD19}"/>
              </a:ext>
            </a:extLst>
          </p:cNvPr>
          <p:cNvSpPr/>
          <p:nvPr/>
        </p:nvSpPr>
        <p:spPr>
          <a:xfrm>
            <a:off x="4459155" y="2875152"/>
            <a:ext cx="3599875" cy="1870875"/>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E6A84"/>
                </a:solidFill>
                <a:latin typeface="Fredoka One" panose="020B0604020202020204" charset="0"/>
              </a:rPr>
              <a:t>Changes in land and sea use</a:t>
            </a:r>
            <a:endParaRPr lang="en-GB" sz="3200" dirty="0">
              <a:solidFill>
                <a:srgbClr val="4E6A84"/>
              </a:solidFill>
              <a:latin typeface="Fredoka One" panose="020B0604020202020204" charset="0"/>
            </a:endParaRPr>
          </a:p>
        </p:txBody>
      </p:sp>
      <p:sp>
        <p:nvSpPr>
          <p:cNvPr id="8" name="tab">
            <a:hlinkClick r:id="" action="ppaction://hlinkshowjump?jump=nextslide"/>
            <a:extLst>
              <a:ext uri="{FF2B5EF4-FFF2-40B4-BE49-F238E27FC236}">
                <a16:creationId xmlns:a16="http://schemas.microsoft.com/office/drawing/2014/main" id="{25199870-E06E-7747-AA00-3D82DF46AD19}"/>
              </a:ext>
            </a:extLst>
          </p:cNvPr>
          <p:cNvSpPr/>
          <p:nvPr/>
        </p:nvSpPr>
        <p:spPr>
          <a:xfrm>
            <a:off x="8563380" y="1896093"/>
            <a:ext cx="3102146" cy="142101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FFFFFF"/>
                </a:solidFill>
                <a:latin typeface="Fredoka One" panose="020B0604020202020204" charset="0"/>
              </a:rPr>
              <a:t>Invasive Species</a:t>
            </a:r>
            <a:endParaRPr lang="en-GB" sz="3200" dirty="0">
              <a:solidFill>
                <a:srgbClr val="FFFFFF"/>
              </a:solidFill>
              <a:latin typeface="Fredoka One" panose="020B0604020202020204" charset="0"/>
            </a:endParaRPr>
          </a:p>
        </p:txBody>
      </p:sp>
      <p:sp>
        <p:nvSpPr>
          <p:cNvPr id="9" name="tab">
            <a:hlinkClick r:id="" action="ppaction://hlinkshowjump?jump=nextslide"/>
            <a:extLst>
              <a:ext uri="{FF2B5EF4-FFF2-40B4-BE49-F238E27FC236}">
                <a16:creationId xmlns:a16="http://schemas.microsoft.com/office/drawing/2014/main" id="{25199870-E06E-7747-AA00-3D82DF46AD19}"/>
              </a:ext>
            </a:extLst>
          </p:cNvPr>
          <p:cNvSpPr/>
          <p:nvPr/>
        </p:nvSpPr>
        <p:spPr>
          <a:xfrm>
            <a:off x="671488" y="4379250"/>
            <a:ext cx="3426233" cy="174565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FFFFFF"/>
                </a:solidFill>
                <a:latin typeface="Fredoka One" panose="020B0604020202020204" charset="0"/>
              </a:rPr>
              <a:t>Unsustainable use of species</a:t>
            </a:r>
            <a:endParaRPr lang="en-GB" sz="3200" dirty="0">
              <a:solidFill>
                <a:srgbClr val="FFFFFF"/>
              </a:solidFill>
              <a:latin typeface="Fredoka One" panose="020B0604020202020204" charset="0"/>
            </a:endParaRPr>
          </a:p>
        </p:txBody>
      </p:sp>
      <p:sp>
        <p:nvSpPr>
          <p:cNvPr id="10" name="tab">
            <a:hlinkClick r:id="" action="ppaction://hlinkshowjump?jump=nextslide"/>
            <a:extLst>
              <a:ext uri="{FF2B5EF4-FFF2-40B4-BE49-F238E27FC236}">
                <a16:creationId xmlns:a16="http://schemas.microsoft.com/office/drawing/2014/main" id="{25199870-E06E-7747-AA00-3D82DF46AD19}"/>
              </a:ext>
            </a:extLst>
          </p:cNvPr>
          <p:cNvSpPr/>
          <p:nvPr/>
        </p:nvSpPr>
        <p:spPr>
          <a:xfrm>
            <a:off x="8797422" y="4611704"/>
            <a:ext cx="2446823" cy="1513199"/>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FFFFFF"/>
                </a:solidFill>
                <a:latin typeface="Fredoka One" panose="020B0604020202020204" charset="0"/>
              </a:rPr>
              <a:t>Climate change</a:t>
            </a:r>
            <a:endParaRPr lang="en-GB" sz="3200" dirty="0">
              <a:solidFill>
                <a:srgbClr val="FFFFFF"/>
              </a:solidFill>
              <a:latin typeface="Fredoka One" panose="020B0604020202020204" charset="0"/>
            </a:endParaRPr>
          </a:p>
        </p:txBody>
      </p:sp>
    </p:spTree>
    <p:extLst>
      <p:ext uri="{BB962C8B-B14F-4D97-AF65-F5344CB8AC3E}">
        <p14:creationId xmlns:p14="http://schemas.microsoft.com/office/powerpoint/2010/main" val="37821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31168</TotalTime>
  <Words>771</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 Light</vt:lpstr>
      <vt:lpstr>Calibri</vt:lpstr>
      <vt:lpstr>Times New Roman</vt:lpstr>
      <vt:lpstr>Fredoka One</vt:lpstr>
      <vt:lpstr>Delius</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Jillian Howe</cp:lastModifiedBy>
  <cp:revision>327</cp:revision>
  <dcterms:created xsi:type="dcterms:W3CDTF">2021-04-09T09:19:43Z</dcterms:created>
  <dcterms:modified xsi:type="dcterms:W3CDTF">2024-10-15T19:56:09Z</dcterms:modified>
</cp:coreProperties>
</file>