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01_DBF710B6.xml" ContentType="application/vnd.ms-powerpoint.comments+xml"/>
  <Override PartName="/ppt/comments/modernComment_156_5D72912A.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57" r:id="rId2"/>
    <p:sldId id="282" r:id="rId3"/>
    <p:sldId id="338" r:id="rId4"/>
    <p:sldId id="337" r:id="rId5"/>
    <p:sldId id="340" r:id="rId6"/>
    <p:sldId id="341" r:id="rId7"/>
    <p:sldId id="342" r:id="rId8"/>
    <p:sldId id="343" r:id="rId9"/>
    <p:sldId id="344" r:id="rId10"/>
    <p:sldId id="345" r:id="rId11"/>
    <p:sldId id="346" r:id="rId12"/>
    <p:sldId id="347" r:id="rId13"/>
    <p:sldId id="348" r:id="rId14"/>
    <p:sldId id="349" r:id="rId15"/>
  </p:sldIdLst>
  <p:sldSz cx="12192000" cy="6858000"/>
  <p:notesSz cx="6858000" cy="9144000"/>
  <p:embeddedFontLst>
    <p:embeddedFont>
      <p:font typeface="Fredoka One" panose="020B0604020202020204" charset="0"/>
      <p:regular r:id="rId17"/>
    </p:embeddedFont>
    <p:embeddedFont>
      <p:font typeface="Quicksand" panose="020B0604020202020204" charset="0"/>
      <p:regular r:id="rId18"/>
    </p:embeddedFont>
    <p:embeddedFont>
      <p:font typeface="Calibri Light" panose="020F0302020204030204" pitchFamily="34" charset="0"/>
      <p:regular r:id="rId19"/>
      <p:italic r:id="rId20"/>
    </p:embeddedFont>
    <p:embeddedFont>
      <p:font typeface="Calibri" panose="020F050202020403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4637FF-B131-2817-A343-AAA6F338DEF8}" name="Ffion.M.Roberts" initials="F" userId="S::Ffion.M.Roberts@denbighshire.gov.uk::efe6837a-2969-40d7-98ef-db3f6c7c8b0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UCKINGHAM Matt" initials="BM" lastIdx="1" clrIdx="0">
    <p:extLst>
      <p:ext uri="{19B8F6BF-5375-455C-9EA6-DF929625EA0E}">
        <p15:presenceInfo xmlns:p15="http://schemas.microsoft.com/office/powerpoint/2012/main" userId="S::mjb5@staff.staffs.ac.uk::edfdff58-c6de-48a6-b910-0f55ebff5ba8" providerId="AD"/>
      </p:ext>
    </p:extLst>
  </p:cmAuthor>
  <p:cmAuthor id="2" name="Hannah Marubbi" initials="HM" lastIdx="10" clrIdx="1">
    <p:extLst>
      <p:ext uri="{19B8F6BF-5375-455C-9EA6-DF929625EA0E}">
        <p15:presenceInfo xmlns:p15="http://schemas.microsoft.com/office/powerpoint/2012/main" userId="S-1-5-21-1486970568-3785589942-1667704583-357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E6A84"/>
    <a:srgbClr val="D78643"/>
    <a:srgbClr val="FFD966"/>
    <a:srgbClr val="9FB7DB"/>
    <a:srgbClr val="DD3B1C"/>
    <a:srgbClr val="7B5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29" autoAdjust="0"/>
    <p:restoredTop sz="93979" autoAdjust="0"/>
  </p:normalViewPr>
  <p:slideViewPr>
    <p:cSldViewPr snapToGrid="0" snapToObjects="1">
      <p:cViewPr varScale="1">
        <p:scale>
          <a:sx n="65" d="100"/>
          <a:sy n="65" d="100"/>
        </p:scale>
        <p:origin x="38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 Id="rId30" Type="http://schemas.microsoft.com/office/2018/10/relationships/authors" Target="authors.xml"/></Relationships>
</file>

<file path=ppt/comments/modernComment_101_DBF710B6.xml><?xml version="1.0" encoding="utf-8"?>
<p188:cmLst xmlns:a="http://schemas.openxmlformats.org/drawingml/2006/main" xmlns:r="http://schemas.openxmlformats.org/officeDocument/2006/relationships" xmlns:p188="http://schemas.microsoft.com/office/powerpoint/2018/8/main">
  <p188:cm id="{9C8B0318-A4BF-4C35-BD37-92E2D041639D}" authorId="{704637FF-B131-2817-A343-AAA6F338DEF8}" created="2024-09-16T15:21:19.612">
    <pc:sldMkLst xmlns:pc="http://schemas.microsoft.com/office/powerpoint/2013/main/command">
      <pc:docMk/>
      <pc:sldMk cId="3690401974" sldId="257"/>
    </pc:sldMkLst>
    <p188:txBody>
      <a:bodyPr/>
      <a:lstStyle/>
      <a:p>
        <a:r>
          <a:rPr lang="en-GB"/>
          <a:t>The a in chamerau needs to be bold?</a:t>
        </a:r>
      </a:p>
    </p188:txBody>
  </p188:cm>
</p188:cmLst>
</file>

<file path=ppt/comments/modernComment_156_5D72912A.xml><?xml version="1.0" encoding="utf-8"?>
<p188:cmLst xmlns:a="http://schemas.openxmlformats.org/drawingml/2006/main" xmlns:r="http://schemas.openxmlformats.org/officeDocument/2006/relationships" xmlns:p188="http://schemas.microsoft.com/office/powerpoint/2018/8/main">
  <p188:cm id="{89111EB4-9C02-4E54-BA36-79C1F1809F7F}" authorId="{704637FF-B131-2817-A343-AAA6F338DEF8}" created="2024-09-16T15:28:45.384">
    <pc:sldMkLst xmlns:pc="http://schemas.microsoft.com/office/powerpoint/2013/main/command">
      <pc:docMk/>
      <pc:sldMk cId="1567789354" sldId="342"/>
    </pc:sldMkLst>
    <p188:txBody>
      <a:bodyPr/>
      <a:lstStyle/>
      <a:p>
        <a:r>
          <a:rPr lang="en-GB"/>
          <a:t>A in title of camerau needs to be bold.</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FFF550-6CCC-6D42-8C55-16A967EC6B42}" type="datetimeFigureOut">
              <a:rPr lang="en-US" smtClean="0"/>
              <a:t>10/10/2024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A8D0B7-899F-5F4F-9C5B-B2EB92D1A925}" type="slidenum">
              <a:rPr lang="en-US" smtClean="0"/>
              <a:t>‹#›</a:t>
            </a:fld>
            <a:endParaRPr lang="en-US"/>
          </a:p>
        </p:txBody>
      </p:sp>
    </p:spTree>
    <p:extLst>
      <p:ext uri="{BB962C8B-B14F-4D97-AF65-F5344CB8AC3E}">
        <p14:creationId xmlns:p14="http://schemas.microsoft.com/office/powerpoint/2010/main" val="2735263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1</a:t>
            </a:fld>
            <a:endParaRPr lang="en-US"/>
          </a:p>
        </p:txBody>
      </p:sp>
    </p:spTree>
    <p:extLst>
      <p:ext uri="{BB962C8B-B14F-4D97-AF65-F5344CB8AC3E}">
        <p14:creationId xmlns:p14="http://schemas.microsoft.com/office/powerpoint/2010/main" val="1503073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10</a:t>
            </a:fld>
            <a:endParaRPr lang="en-US"/>
          </a:p>
        </p:txBody>
      </p:sp>
    </p:spTree>
    <p:extLst>
      <p:ext uri="{BB962C8B-B14F-4D97-AF65-F5344CB8AC3E}">
        <p14:creationId xmlns:p14="http://schemas.microsoft.com/office/powerpoint/2010/main" val="2510539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11</a:t>
            </a:fld>
            <a:endParaRPr lang="en-US"/>
          </a:p>
        </p:txBody>
      </p:sp>
    </p:spTree>
    <p:extLst>
      <p:ext uri="{BB962C8B-B14F-4D97-AF65-F5344CB8AC3E}">
        <p14:creationId xmlns:p14="http://schemas.microsoft.com/office/powerpoint/2010/main" val="3255945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12</a:t>
            </a:fld>
            <a:endParaRPr lang="en-US"/>
          </a:p>
        </p:txBody>
      </p:sp>
    </p:spTree>
    <p:extLst>
      <p:ext uri="{BB962C8B-B14F-4D97-AF65-F5344CB8AC3E}">
        <p14:creationId xmlns:p14="http://schemas.microsoft.com/office/powerpoint/2010/main" val="2531887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13</a:t>
            </a:fld>
            <a:endParaRPr lang="en-US"/>
          </a:p>
        </p:txBody>
      </p:sp>
    </p:spTree>
    <p:extLst>
      <p:ext uri="{BB962C8B-B14F-4D97-AF65-F5344CB8AC3E}">
        <p14:creationId xmlns:p14="http://schemas.microsoft.com/office/powerpoint/2010/main" val="2516463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14</a:t>
            </a:fld>
            <a:endParaRPr lang="en-US"/>
          </a:p>
        </p:txBody>
      </p:sp>
    </p:spTree>
    <p:extLst>
      <p:ext uri="{BB962C8B-B14F-4D97-AF65-F5344CB8AC3E}">
        <p14:creationId xmlns:p14="http://schemas.microsoft.com/office/powerpoint/2010/main" val="3949716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2</a:t>
            </a:fld>
            <a:endParaRPr lang="en-US"/>
          </a:p>
        </p:txBody>
      </p:sp>
    </p:spTree>
    <p:extLst>
      <p:ext uri="{BB962C8B-B14F-4D97-AF65-F5344CB8AC3E}">
        <p14:creationId xmlns:p14="http://schemas.microsoft.com/office/powerpoint/2010/main" val="3249795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kern="1200" dirty="0">
                <a:solidFill>
                  <a:schemeClr val="tx1"/>
                </a:solidFill>
                <a:effectLst/>
                <a:latin typeface="+mn-lt"/>
                <a:ea typeface="+mn-ea"/>
                <a:cs typeface="+mn-cs"/>
              </a:rPr>
              <a:t>Mae’r camera obscura yn troi delwedd am fod golau yn teithio mewn llinell syth trwy dwll bychan mewn gofod tywyll ac yn taro arwyneb. Mae hynny’n achosi’r ddelwedd i ymddangos wyneb i waered a gyda’r cefn yn y tu blaen (chwith i dde) ar arwyneb y twll gyferbyn. Er enghraifft bydd golau o dop gwrthrych yn cyrraedd gwaelod sgrin y camera, a golau o waelod y gwrthrych yn cyrraedd top y sgrin.</a:t>
            </a:r>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3</a:t>
            </a:fld>
            <a:endParaRPr lang="en-US"/>
          </a:p>
        </p:txBody>
      </p:sp>
    </p:spTree>
    <p:extLst>
      <p:ext uri="{BB962C8B-B14F-4D97-AF65-F5344CB8AC3E}">
        <p14:creationId xmlns:p14="http://schemas.microsoft.com/office/powerpoint/2010/main" val="3558109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4</a:t>
            </a:fld>
            <a:endParaRPr lang="en-US"/>
          </a:p>
        </p:txBody>
      </p:sp>
    </p:spTree>
    <p:extLst>
      <p:ext uri="{BB962C8B-B14F-4D97-AF65-F5344CB8AC3E}">
        <p14:creationId xmlns:p14="http://schemas.microsoft.com/office/powerpoint/2010/main" val="1803006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5</a:t>
            </a:fld>
            <a:endParaRPr lang="en-US"/>
          </a:p>
        </p:txBody>
      </p:sp>
    </p:spTree>
    <p:extLst>
      <p:ext uri="{BB962C8B-B14F-4D97-AF65-F5344CB8AC3E}">
        <p14:creationId xmlns:p14="http://schemas.microsoft.com/office/powerpoint/2010/main" val="2485540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6</a:t>
            </a:fld>
            <a:endParaRPr lang="en-US"/>
          </a:p>
        </p:txBody>
      </p:sp>
    </p:spTree>
    <p:extLst>
      <p:ext uri="{BB962C8B-B14F-4D97-AF65-F5344CB8AC3E}">
        <p14:creationId xmlns:p14="http://schemas.microsoft.com/office/powerpoint/2010/main" val="3319161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7</a:t>
            </a:fld>
            <a:endParaRPr lang="en-US"/>
          </a:p>
        </p:txBody>
      </p:sp>
    </p:spTree>
    <p:extLst>
      <p:ext uri="{BB962C8B-B14F-4D97-AF65-F5344CB8AC3E}">
        <p14:creationId xmlns:p14="http://schemas.microsoft.com/office/powerpoint/2010/main" val="2480384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8</a:t>
            </a:fld>
            <a:endParaRPr lang="en-US"/>
          </a:p>
        </p:txBody>
      </p:sp>
    </p:spTree>
    <p:extLst>
      <p:ext uri="{BB962C8B-B14F-4D97-AF65-F5344CB8AC3E}">
        <p14:creationId xmlns:p14="http://schemas.microsoft.com/office/powerpoint/2010/main" val="2050914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9</a:t>
            </a:fld>
            <a:endParaRPr lang="en-US"/>
          </a:p>
        </p:txBody>
      </p:sp>
    </p:spTree>
    <p:extLst>
      <p:ext uri="{BB962C8B-B14F-4D97-AF65-F5344CB8AC3E}">
        <p14:creationId xmlns:p14="http://schemas.microsoft.com/office/powerpoint/2010/main" val="2872498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BE843-8CC2-CC4F-8B30-1B57D83C59D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AC9E2C1-7E0F-0545-B06C-C8D1AAB659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B995891-1207-0149-AB2F-B433CDC38C64}"/>
              </a:ext>
            </a:extLst>
          </p:cNvPr>
          <p:cNvSpPr>
            <a:spLocks noGrp="1"/>
          </p:cNvSpPr>
          <p:nvPr>
            <p:ph type="dt" sz="half" idx="10"/>
          </p:nvPr>
        </p:nvSpPr>
        <p:spPr/>
        <p:txBody>
          <a:bodyPr/>
          <a:lstStyle/>
          <a:p>
            <a:fld id="{411027BB-4C9B-DF4D-AFC7-7222272056AA}" type="datetimeFigureOut">
              <a:rPr lang="en-US" smtClean="0"/>
              <a:t>10/10/2024</a:t>
            </a:fld>
            <a:endParaRPr lang="en-US"/>
          </a:p>
        </p:txBody>
      </p:sp>
      <p:sp>
        <p:nvSpPr>
          <p:cNvPr id="5" name="Footer Placeholder 4">
            <a:extLst>
              <a:ext uri="{FF2B5EF4-FFF2-40B4-BE49-F238E27FC236}">
                <a16:creationId xmlns:a16="http://schemas.microsoft.com/office/drawing/2014/main" id="{DDB1A014-4D67-5242-A30C-BE48B9A5DA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42268-13D6-6F40-AC51-5ABB43FE964D}"/>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3817144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F62CF-D45B-9141-B20E-4C176C3D8B8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050F889-84B9-B34F-A9DE-599A26AD4E3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F360DC8-44EC-E647-A33C-ED94514F820E}"/>
              </a:ext>
            </a:extLst>
          </p:cNvPr>
          <p:cNvSpPr>
            <a:spLocks noGrp="1"/>
          </p:cNvSpPr>
          <p:nvPr>
            <p:ph type="dt" sz="half" idx="10"/>
          </p:nvPr>
        </p:nvSpPr>
        <p:spPr/>
        <p:txBody>
          <a:bodyPr/>
          <a:lstStyle/>
          <a:p>
            <a:fld id="{411027BB-4C9B-DF4D-AFC7-7222272056AA}" type="datetimeFigureOut">
              <a:rPr lang="en-US" smtClean="0"/>
              <a:t>10/10/2024</a:t>
            </a:fld>
            <a:endParaRPr lang="en-US"/>
          </a:p>
        </p:txBody>
      </p:sp>
      <p:sp>
        <p:nvSpPr>
          <p:cNvPr id="5" name="Footer Placeholder 4">
            <a:extLst>
              <a:ext uri="{FF2B5EF4-FFF2-40B4-BE49-F238E27FC236}">
                <a16:creationId xmlns:a16="http://schemas.microsoft.com/office/drawing/2014/main" id="{00102055-1679-514A-AFAB-494C0C5A75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0B6BBB-621E-7146-9C17-C09BD6D79960}"/>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630294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5EC239-7AEA-D941-954C-B89A3BFED77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16C08AB-D41E-1140-93BF-DE8BE54765F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0DB857C-F586-E94B-9C4E-05E9844A87A0}"/>
              </a:ext>
            </a:extLst>
          </p:cNvPr>
          <p:cNvSpPr>
            <a:spLocks noGrp="1"/>
          </p:cNvSpPr>
          <p:nvPr>
            <p:ph type="dt" sz="half" idx="10"/>
          </p:nvPr>
        </p:nvSpPr>
        <p:spPr/>
        <p:txBody>
          <a:bodyPr/>
          <a:lstStyle/>
          <a:p>
            <a:fld id="{411027BB-4C9B-DF4D-AFC7-7222272056AA}" type="datetimeFigureOut">
              <a:rPr lang="en-US" smtClean="0"/>
              <a:t>10/10/2024</a:t>
            </a:fld>
            <a:endParaRPr lang="en-US"/>
          </a:p>
        </p:txBody>
      </p:sp>
      <p:sp>
        <p:nvSpPr>
          <p:cNvPr id="5" name="Footer Placeholder 4">
            <a:extLst>
              <a:ext uri="{FF2B5EF4-FFF2-40B4-BE49-F238E27FC236}">
                <a16:creationId xmlns:a16="http://schemas.microsoft.com/office/drawing/2014/main" id="{7B4C7182-D204-F84C-BBAB-83F96D79EE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549006-6A51-A243-8B5D-572D3E269AEA}"/>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4180433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2ADD3-F3E5-A543-8132-09054602F01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8A0AFF9-638D-3D43-B4BB-CA9A21CB3F3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593F06A-4538-BC4F-8EB9-8BFE743664DA}"/>
              </a:ext>
            </a:extLst>
          </p:cNvPr>
          <p:cNvSpPr>
            <a:spLocks noGrp="1"/>
          </p:cNvSpPr>
          <p:nvPr>
            <p:ph type="dt" sz="half" idx="10"/>
          </p:nvPr>
        </p:nvSpPr>
        <p:spPr/>
        <p:txBody>
          <a:bodyPr/>
          <a:lstStyle/>
          <a:p>
            <a:fld id="{411027BB-4C9B-DF4D-AFC7-7222272056AA}" type="datetimeFigureOut">
              <a:rPr lang="en-US" smtClean="0"/>
              <a:t>10/10/2024</a:t>
            </a:fld>
            <a:endParaRPr lang="en-US"/>
          </a:p>
        </p:txBody>
      </p:sp>
      <p:sp>
        <p:nvSpPr>
          <p:cNvPr id="5" name="Footer Placeholder 4">
            <a:extLst>
              <a:ext uri="{FF2B5EF4-FFF2-40B4-BE49-F238E27FC236}">
                <a16:creationId xmlns:a16="http://schemas.microsoft.com/office/drawing/2014/main" id="{9A03514E-9AD8-CB44-8EC6-0390B6DD81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F0D8B0-78FC-ED4A-9D1C-8E421FD541CB}"/>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4143869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FB722-53B2-5A4D-A7FE-E5464CF836E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1BD2D9D-7503-F049-8B0C-EA9A69AABA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C88860D-7905-D74E-B613-F77DE6EBFD67}"/>
              </a:ext>
            </a:extLst>
          </p:cNvPr>
          <p:cNvSpPr>
            <a:spLocks noGrp="1"/>
          </p:cNvSpPr>
          <p:nvPr>
            <p:ph type="dt" sz="half" idx="10"/>
          </p:nvPr>
        </p:nvSpPr>
        <p:spPr/>
        <p:txBody>
          <a:bodyPr/>
          <a:lstStyle/>
          <a:p>
            <a:fld id="{411027BB-4C9B-DF4D-AFC7-7222272056AA}" type="datetimeFigureOut">
              <a:rPr lang="en-US" smtClean="0"/>
              <a:t>10/10/2024</a:t>
            </a:fld>
            <a:endParaRPr lang="en-US"/>
          </a:p>
        </p:txBody>
      </p:sp>
      <p:sp>
        <p:nvSpPr>
          <p:cNvPr id="5" name="Footer Placeholder 4">
            <a:extLst>
              <a:ext uri="{FF2B5EF4-FFF2-40B4-BE49-F238E27FC236}">
                <a16:creationId xmlns:a16="http://schemas.microsoft.com/office/drawing/2014/main" id="{46A7F172-1552-E746-B533-20CC363EB6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590920-12A4-D349-8329-D93511D856BB}"/>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2439373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7A9E9-14C6-4A4F-A0F8-155A1757F38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4151EC3-936B-A14F-B07E-670A572E644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2F71331-D2EE-EB42-A255-67F3F6EC4F6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327E606-5536-594A-98F5-B8E1D0CEE318}"/>
              </a:ext>
            </a:extLst>
          </p:cNvPr>
          <p:cNvSpPr>
            <a:spLocks noGrp="1"/>
          </p:cNvSpPr>
          <p:nvPr>
            <p:ph type="dt" sz="half" idx="10"/>
          </p:nvPr>
        </p:nvSpPr>
        <p:spPr/>
        <p:txBody>
          <a:bodyPr/>
          <a:lstStyle/>
          <a:p>
            <a:fld id="{411027BB-4C9B-DF4D-AFC7-7222272056AA}" type="datetimeFigureOut">
              <a:rPr lang="en-US" smtClean="0"/>
              <a:t>10/10/2024</a:t>
            </a:fld>
            <a:endParaRPr lang="en-US"/>
          </a:p>
        </p:txBody>
      </p:sp>
      <p:sp>
        <p:nvSpPr>
          <p:cNvPr id="6" name="Footer Placeholder 5">
            <a:extLst>
              <a:ext uri="{FF2B5EF4-FFF2-40B4-BE49-F238E27FC236}">
                <a16:creationId xmlns:a16="http://schemas.microsoft.com/office/drawing/2014/main" id="{8A92028E-01B8-1644-BB97-1B97B3D9E8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927062-9634-574A-9DD2-21E101B06906}"/>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2599774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AA955-215A-0B41-BCEC-274011D8F2C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00B5751-666F-ED43-9B27-5CADAD768E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67C4E86-F47C-124F-9345-484B0A98678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438D237-1D8E-4644-8357-E6208A06F7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2C66BB6-B5AA-B148-9427-6ADE5BECE19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54BF301-6C4A-E540-9238-EC7FC6CCDE06}"/>
              </a:ext>
            </a:extLst>
          </p:cNvPr>
          <p:cNvSpPr>
            <a:spLocks noGrp="1"/>
          </p:cNvSpPr>
          <p:nvPr>
            <p:ph type="dt" sz="half" idx="10"/>
          </p:nvPr>
        </p:nvSpPr>
        <p:spPr/>
        <p:txBody>
          <a:bodyPr/>
          <a:lstStyle/>
          <a:p>
            <a:fld id="{411027BB-4C9B-DF4D-AFC7-7222272056AA}" type="datetimeFigureOut">
              <a:rPr lang="en-US" smtClean="0"/>
              <a:t>10/10/2024</a:t>
            </a:fld>
            <a:endParaRPr lang="en-US"/>
          </a:p>
        </p:txBody>
      </p:sp>
      <p:sp>
        <p:nvSpPr>
          <p:cNvPr id="8" name="Footer Placeholder 7">
            <a:extLst>
              <a:ext uri="{FF2B5EF4-FFF2-40B4-BE49-F238E27FC236}">
                <a16:creationId xmlns:a16="http://schemas.microsoft.com/office/drawing/2014/main" id="{19959486-E59F-7144-AB9F-A943001722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3002D8-54C0-3044-A2F2-61B8AF49D8D5}"/>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929399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5CEEB-1DC0-7D49-8639-1DED863DD1C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828613E-120D-EA40-9D12-B9D6B3EBBBD8}"/>
              </a:ext>
            </a:extLst>
          </p:cNvPr>
          <p:cNvSpPr>
            <a:spLocks noGrp="1"/>
          </p:cNvSpPr>
          <p:nvPr>
            <p:ph type="dt" sz="half" idx="10"/>
          </p:nvPr>
        </p:nvSpPr>
        <p:spPr/>
        <p:txBody>
          <a:bodyPr/>
          <a:lstStyle/>
          <a:p>
            <a:fld id="{411027BB-4C9B-DF4D-AFC7-7222272056AA}" type="datetimeFigureOut">
              <a:rPr lang="en-US" smtClean="0"/>
              <a:t>10/10/2024</a:t>
            </a:fld>
            <a:endParaRPr lang="en-US"/>
          </a:p>
        </p:txBody>
      </p:sp>
      <p:sp>
        <p:nvSpPr>
          <p:cNvPr id="4" name="Footer Placeholder 3">
            <a:extLst>
              <a:ext uri="{FF2B5EF4-FFF2-40B4-BE49-F238E27FC236}">
                <a16:creationId xmlns:a16="http://schemas.microsoft.com/office/drawing/2014/main" id="{4DAAA77B-3049-8041-A091-6515307A00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4B1FFF-0243-5142-8F33-A35ED74A07CC}"/>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2643386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5D47DD-70A1-7F4D-B8FC-DF762B8111B4}"/>
              </a:ext>
            </a:extLst>
          </p:cNvPr>
          <p:cNvSpPr>
            <a:spLocks noGrp="1"/>
          </p:cNvSpPr>
          <p:nvPr>
            <p:ph type="dt" sz="half" idx="10"/>
          </p:nvPr>
        </p:nvSpPr>
        <p:spPr/>
        <p:txBody>
          <a:bodyPr/>
          <a:lstStyle/>
          <a:p>
            <a:fld id="{411027BB-4C9B-DF4D-AFC7-7222272056AA}" type="datetimeFigureOut">
              <a:rPr lang="en-US" smtClean="0"/>
              <a:t>10/10/2024</a:t>
            </a:fld>
            <a:endParaRPr lang="en-US"/>
          </a:p>
        </p:txBody>
      </p:sp>
      <p:sp>
        <p:nvSpPr>
          <p:cNvPr id="3" name="Footer Placeholder 2">
            <a:extLst>
              <a:ext uri="{FF2B5EF4-FFF2-40B4-BE49-F238E27FC236}">
                <a16:creationId xmlns:a16="http://schemas.microsoft.com/office/drawing/2014/main" id="{06FE9C60-CDD3-6D44-B2C7-BD6F3FDC32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B01A74-2F62-7A47-B900-F7D6FDF4ACE5}"/>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3716108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FA6FE-B4DB-CE43-904D-9254465AD79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FDCDEC1-2FB5-234D-AA43-B5F3EF2A02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EE31C37-ACE6-7948-99E6-D74FDB6CF2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2639E47-F9F6-5143-9C5D-91508CBD0526}"/>
              </a:ext>
            </a:extLst>
          </p:cNvPr>
          <p:cNvSpPr>
            <a:spLocks noGrp="1"/>
          </p:cNvSpPr>
          <p:nvPr>
            <p:ph type="dt" sz="half" idx="10"/>
          </p:nvPr>
        </p:nvSpPr>
        <p:spPr/>
        <p:txBody>
          <a:bodyPr/>
          <a:lstStyle/>
          <a:p>
            <a:fld id="{411027BB-4C9B-DF4D-AFC7-7222272056AA}" type="datetimeFigureOut">
              <a:rPr lang="en-US" smtClean="0"/>
              <a:t>10/10/2024</a:t>
            </a:fld>
            <a:endParaRPr lang="en-US"/>
          </a:p>
        </p:txBody>
      </p:sp>
      <p:sp>
        <p:nvSpPr>
          <p:cNvPr id="6" name="Footer Placeholder 5">
            <a:extLst>
              <a:ext uri="{FF2B5EF4-FFF2-40B4-BE49-F238E27FC236}">
                <a16:creationId xmlns:a16="http://schemas.microsoft.com/office/drawing/2014/main" id="{E846CB3A-646A-8244-868D-23A35A53B6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BFE8DA-4D6C-B14B-B2D1-2F868B7B5AB3}"/>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1735961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26E6C-924A-1145-A69A-4246AD71E9B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9221A70-173E-654C-AFAD-93EEE974C7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E2C597-4520-B049-A7D5-1C9F0E65A9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A408F87-DE71-7342-8104-10AAE8F2D446}"/>
              </a:ext>
            </a:extLst>
          </p:cNvPr>
          <p:cNvSpPr>
            <a:spLocks noGrp="1"/>
          </p:cNvSpPr>
          <p:nvPr>
            <p:ph type="dt" sz="half" idx="10"/>
          </p:nvPr>
        </p:nvSpPr>
        <p:spPr/>
        <p:txBody>
          <a:bodyPr/>
          <a:lstStyle/>
          <a:p>
            <a:fld id="{411027BB-4C9B-DF4D-AFC7-7222272056AA}" type="datetimeFigureOut">
              <a:rPr lang="en-US" smtClean="0"/>
              <a:t>10/10/2024</a:t>
            </a:fld>
            <a:endParaRPr lang="en-US"/>
          </a:p>
        </p:txBody>
      </p:sp>
      <p:sp>
        <p:nvSpPr>
          <p:cNvPr id="6" name="Footer Placeholder 5">
            <a:extLst>
              <a:ext uri="{FF2B5EF4-FFF2-40B4-BE49-F238E27FC236}">
                <a16:creationId xmlns:a16="http://schemas.microsoft.com/office/drawing/2014/main" id="{572871ED-A3C1-024B-BF16-B9D3F308A5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767F34-786B-BC4F-BEAA-CE7FE79E5496}"/>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1380987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6EB7D3-6EF6-644B-A910-D8272C6D49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E7C7908-C676-4C49-9A97-6AC391DB2E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18C515-4A98-5D4E-8399-67632AC3F6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1027BB-4C9B-DF4D-AFC7-7222272056AA}" type="datetimeFigureOut">
              <a:rPr lang="en-US" smtClean="0"/>
              <a:t>10/10/2024</a:t>
            </a:fld>
            <a:endParaRPr lang="en-US"/>
          </a:p>
        </p:txBody>
      </p:sp>
      <p:sp>
        <p:nvSpPr>
          <p:cNvPr id="5" name="Footer Placeholder 4">
            <a:extLst>
              <a:ext uri="{FF2B5EF4-FFF2-40B4-BE49-F238E27FC236}">
                <a16:creationId xmlns:a16="http://schemas.microsoft.com/office/drawing/2014/main" id="{744BB7C0-FAE0-304C-8E0D-9BB9948748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B63FB6-555A-F24F-94BB-E5DEBE89F3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1D4EAB-2CC0-BE44-BE24-FA9E334CB4D2}" type="slidenum">
              <a:rPr lang="en-US" smtClean="0"/>
              <a:t>‹#›</a:t>
            </a:fld>
            <a:endParaRPr lang="en-US"/>
          </a:p>
        </p:txBody>
      </p:sp>
    </p:spTree>
    <p:extLst>
      <p:ext uri="{BB962C8B-B14F-4D97-AF65-F5344CB8AC3E}">
        <p14:creationId xmlns:p14="http://schemas.microsoft.com/office/powerpoint/2010/main" val="2293846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12" Type="http://schemas.microsoft.com/office/2018/10/relationships/comments" Target="../comments/modernComment_101_DBF710B6.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eg"/><Relationship Id="rId11" Type="http://schemas.openxmlformats.org/officeDocument/2006/relationships/image" Target="../media/image6.png"/><Relationship Id="rId5" Type="http://schemas.openxmlformats.org/officeDocument/2006/relationships/image" Target="../media/image2.svg"/><Relationship Id="rId10" Type="http://schemas.microsoft.com/office/2007/relationships/hdphoto" Target="../media/hdphoto1.wdp"/><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hyperlink" Target="http://vimeo.com/796942069"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hyperlink" Target="http://vimeo.com/796942069"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hyperlink" Target="http://vimeo.com/796942069"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hyperlink" Target="http://vimeo.com/796942069"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7.emf"/><Relationship Id="rId7" Type="http://schemas.microsoft.com/office/2007/relationships/hdphoto" Target="../media/hdphoto5.wdp"/><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20.svg"/><Relationship Id="rId4" Type="http://schemas.openxmlformats.org/officeDocument/2006/relationships/image" Target="../media/image30.png"/><Relationship Id="rId9" Type="http://schemas.microsoft.com/office/2007/relationships/hdphoto" Target="../media/hdphoto6.wdp"/></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2.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7.emf"/><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jpeg"/><Relationship Id="rId5" Type="http://schemas.microsoft.com/office/2007/relationships/hdphoto" Target="../media/hdphoto1.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7" Type="http://schemas.microsoft.com/office/2018/10/relationships/comments" Target="../comments/modernComment_156_5D72912A.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hyperlink" Target="http://vimeo.com/796942069"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7.emf"/><Relationship Id="rId7" Type="http://schemas.openxmlformats.org/officeDocument/2006/relationships/hyperlink" Target="http://vimeo.com/796942069"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vimeo.com/796945404" TargetMode="External"/><Relationship Id="rId11" Type="http://schemas.microsoft.com/office/2007/relationships/hdphoto" Target="../media/hdphoto4.wdp"/><Relationship Id="rId5" Type="http://schemas.openxmlformats.org/officeDocument/2006/relationships/image" Target="../media/image20.svg"/><Relationship Id="rId10" Type="http://schemas.openxmlformats.org/officeDocument/2006/relationships/image" Target="../media/image23.png"/><Relationship Id="rId4" Type="http://schemas.openxmlformats.org/officeDocument/2006/relationships/image" Target="../media/image21.png"/><Relationship Id="rId9" Type="http://schemas.microsoft.com/office/2007/relationships/hdphoto" Target="../media/hdphoto3.wdp"/></Relationships>
</file>

<file path=ppt/slides/_rels/slide9.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7.emf"/><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4.png"/><Relationship Id="rId5"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EEB38C1D-44EF-5F42-98F9-5ACA34A4636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64008" y="3297682"/>
            <a:ext cx="12344400" cy="3632597"/>
          </a:xfrm>
          <a:prstGeom prst="rect">
            <a:avLst/>
          </a:prstGeom>
        </p:spPr>
      </p:pic>
      <p:sp>
        <p:nvSpPr>
          <p:cNvPr id="5" name="TextBox 4">
            <a:extLst>
              <a:ext uri="{FF2B5EF4-FFF2-40B4-BE49-F238E27FC236}">
                <a16:creationId xmlns:a16="http://schemas.microsoft.com/office/drawing/2014/main" id="{1DD5F41C-9AFF-5D40-9543-6B1C69EFF0AB}"/>
              </a:ext>
            </a:extLst>
          </p:cNvPr>
          <p:cNvSpPr txBox="1"/>
          <p:nvPr/>
        </p:nvSpPr>
        <p:spPr>
          <a:xfrm>
            <a:off x="3283200" y="453661"/>
            <a:ext cx="8376306" cy="1261884"/>
          </a:xfrm>
          <a:prstGeom prst="rect">
            <a:avLst/>
          </a:prstGeom>
          <a:noFill/>
        </p:spPr>
        <p:txBody>
          <a:bodyPr wrap="square" rtlCol="0">
            <a:spAutoFit/>
          </a:bodyPr>
          <a:lstStyle/>
          <a:p>
            <a:pPr algn="r"/>
            <a:r>
              <a:rPr lang="en-GB" sz="4400" b="1" dirty="0">
                <a:solidFill>
                  <a:srgbClr val="D78643"/>
                </a:solidFill>
                <a:latin typeface="Fredoka One" panose="02000000000000000000" pitchFamily="2" charset="77"/>
              </a:rPr>
              <a:t>Camera Obscura </a:t>
            </a:r>
          </a:p>
          <a:p>
            <a:pPr algn="r"/>
            <a:r>
              <a:rPr lang="cy-GB" sz="3200" b="1" dirty="0">
                <a:solidFill>
                  <a:srgbClr val="4E6A84"/>
                </a:solidFill>
                <a:latin typeface="Fredoka One" panose="020B0604020202020204" charset="0"/>
              </a:rPr>
              <a:t>a Chamerâu Twll Pin</a:t>
            </a:r>
            <a:endParaRPr lang="en-GB" sz="3200" b="1" dirty="0">
              <a:solidFill>
                <a:srgbClr val="4E6A84"/>
              </a:solidFill>
              <a:latin typeface="Fredoka One" panose="020B0604020202020204" charset="0"/>
            </a:endParaRPr>
          </a:p>
        </p:txBody>
      </p:sp>
      <p:pic>
        <p:nvPicPr>
          <p:cNvPr id="16" name="Picture 15"/>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268326" y="2070100"/>
            <a:ext cx="4397003" cy="4011610"/>
          </a:xfrm>
          <a:prstGeom prst="rect">
            <a:avLst/>
          </a:prstGeom>
          <a:ln w="38100">
            <a:solidFill>
              <a:srgbClr val="FFD966"/>
            </a:solidFill>
          </a:ln>
        </p:spPr>
      </p:pic>
      <p:pic>
        <p:nvPicPr>
          <p:cNvPr id="10" name="Picture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502212" y="1545752"/>
            <a:ext cx="4861663" cy="4757244"/>
          </a:xfrm>
          <a:prstGeom prst="rect">
            <a:avLst/>
          </a:prstGeom>
        </p:spPr>
      </p:pic>
      <p:sp>
        <p:nvSpPr>
          <p:cNvPr id="6" name="Rectangle 5"/>
          <p:cNvSpPr/>
          <p:nvPr/>
        </p:nvSpPr>
        <p:spPr>
          <a:xfrm>
            <a:off x="3504044" y="2333371"/>
            <a:ext cx="3253176" cy="3970318"/>
          </a:xfrm>
          <a:prstGeom prst="rect">
            <a:avLst/>
          </a:prstGeom>
        </p:spPr>
        <p:txBody>
          <a:bodyPr wrap="square">
            <a:spAutoFit/>
          </a:bodyPr>
          <a:lstStyle/>
          <a:p>
            <a:pPr algn="ctr"/>
            <a:r>
              <a:rPr lang="cy-GB" dirty="0">
                <a:solidFill>
                  <a:srgbClr val="4E6A84"/>
                </a:solidFill>
                <a:latin typeface="Quicksand" panose="020B0604020202020204" charset="0"/>
              </a:rPr>
              <a:t>Arferai </a:t>
            </a:r>
            <a:r>
              <a:rPr lang="cy-GB" sz="2000" dirty="0">
                <a:solidFill>
                  <a:srgbClr val="4E6A84"/>
                </a:solidFill>
                <a:latin typeface="Fredoka One" panose="020B0604020202020204" charset="0"/>
              </a:rPr>
              <a:t>Dyffryn Dyfrdwy </a:t>
            </a:r>
            <a:r>
              <a:rPr lang="cy-GB" dirty="0">
                <a:solidFill>
                  <a:srgbClr val="4E6A84"/>
                </a:solidFill>
                <a:latin typeface="Quicksand" panose="020B0604020202020204" charset="0"/>
              </a:rPr>
              <a:t>fod yn gartref i ddarn rhagorol o beirianneg Fictoraidd sef y </a:t>
            </a:r>
            <a:r>
              <a:rPr lang="cy-GB" sz="2000" dirty="0">
                <a:solidFill>
                  <a:srgbClr val="4E6A84"/>
                </a:solidFill>
                <a:latin typeface="Fredoka One" panose="020B0604020202020204" charset="0"/>
              </a:rPr>
              <a:t>camera obscura</a:t>
            </a:r>
            <a:r>
              <a:rPr lang="cy-GB" dirty="0">
                <a:solidFill>
                  <a:srgbClr val="4E6A84"/>
                </a:solidFill>
                <a:latin typeface="Quicksand" panose="020B0604020202020204" charset="0"/>
              </a:rPr>
              <a:t>.</a:t>
            </a:r>
            <a:endParaRPr lang="en-GB" dirty="0">
              <a:solidFill>
                <a:srgbClr val="4E6A84"/>
              </a:solidFill>
              <a:latin typeface="Quicksand" panose="020B0604020202020204" charset="0"/>
            </a:endParaRPr>
          </a:p>
          <a:p>
            <a:pPr algn="ctr"/>
            <a:r>
              <a:rPr lang="en-GB" dirty="0">
                <a:solidFill>
                  <a:srgbClr val="4E6A84"/>
                </a:solidFill>
                <a:latin typeface="Quicksand" panose="020B0604020202020204" charset="0"/>
              </a:rPr>
              <a:t> </a:t>
            </a:r>
          </a:p>
          <a:p>
            <a:pPr algn="ctr"/>
            <a:r>
              <a:rPr lang="cy-GB" dirty="0">
                <a:solidFill>
                  <a:srgbClr val="4E6A84"/>
                </a:solidFill>
                <a:latin typeface="Quicksand" panose="020B0604020202020204" charset="0"/>
              </a:rPr>
              <a:t>Roedd y strwythurau hyn yn uchafbwynt adloniant yn yr 1880au ac yn ddylanwad wrth ddatblygu’r camera modern!</a:t>
            </a:r>
            <a:endParaRPr lang="en-GB" sz="2400" dirty="0">
              <a:solidFill>
                <a:srgbClr val="4E6A84"/>
              </a:solidFill>
              <a:latin typeface="Quicksand" panose="020B0604020202020204" charset="0"/>
            </a:endParaRPr>
          </a:p>
          <a:p>
            <a:pPr algn="ctr"/>
            <a:endParaRPr lang="en-GB" sz="2400" dirty="0">
              <a:solidFill>
                <a:srgbClr val="4E6A84"/>
              </a:solidFill>
              <a:latin typeface="Quicksand" panose="020B0604020202020204" charset="0"/>
            </a:endParaRPr>
          </a:p>
          <a:p>
            <a:pPr algn="ctr"/>
            <a:endParaRPr lang="en-GB" sz="2400" dirty="0">
              <a:solidFill>
                <a:srgbClr val="4E6A84"/>
              </a:solidFill>
              <a:latin typeface="Quicksand" panose="020B0604020202020204" charset="0"/>
            </a:endParaRPr>
          </a:p>
        </p:txBody>
      </p:sp>
      <p:pic>
        <p:nvPicPr>
          <p:cNvPr id="11" name="Picture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666081" y="5284217"/>
            <a:ext cx="1373637" cy="1373637"/>
          </a:xfrm>
          <a:prstGeom prst="rect">
            <a:avLst/>
          </a:prstGeom>
        </p:spPr>
      </p:pic>
      <p:pic>
        <p:nvPicPr>
          <p:cNvPr id="2" name="Picture 1"/>
          <p:cNvPicPr>
            <a:picLocks noChangeAspect="1"/>
          </p:cNvPicPr>
          <p:nvPr/>
        </p:nvPicPr>
        <p:blipFill>
          <a:blip r:embed="rId9" cstate="screen">
            <a:extLst>
              <a:ext uri="{BEBA8EAE-BF5A-486C-A8C5-ECC9F3942E4B}">
                <a14:imgProps xmlns:a14="http://schemas.microsoft.com/office/drawing/2010/main">
                  <a14:imgLayer r:embed="rId10">
                    <a14:imgEffect>
                      <a14:backgroundRemoval t="4783" b="90000" l="10000" r="90000">
                        <a14:backgroundMark x1="68058" y1="49900" x2="67626" y2="50234"/>
                        <a14:backgroundMark x1="70791" y1="51104" x2="70935" y2="50736"/>
                        <a14:backgroundMark x1="75540" y1="53612" x2="75540" y2="53478"/>
                        <a14:backgroundMark x1="30791" y1="48963" x2="31007" y2="48629"/>
                        <a14:backgroundMark x1="50072" y1="8763" x2="50935" y2="8763"/>
                        <a14:backgroundMark x1="58921" y1="9465" x2="58921" y2="9264"/>
                        <a14:backgroundMark x1="42806" y1="9431" x2="42734" y2="9398"/>
                      </a14:backgroundRemoval>
                    </a14:imgEffect>
                  </a14:imgLayer>
                </a14:imgProps>
              </a:ext>
              <a:ext uri="{28A0092B-C50C-407E-A947-70E740481C1C}">
                <a14:useLocalDpi xmlns:a14="http://schemas.microsoft.com/office/drawing/2010/main"/>
              </a:ext>
            </a:extLst>
          </a:blip>
          <a:stretch>
            <a:fillRect/>
          </a:stretch>
        </p:blipFill>
        <p:spPr>
          <a:xfrm>
            <a:off x="-527812" y="1719884"/>
            <a:ext cx="4255008" cy="9152860"/>
          </a:xfrm>
          <a:prstGeom prst="rect">
            <a:avLst/>
          </a:prstGeom>
        </p:spPr>
      </p:pic>
      <p:pic>
        <p:nvPicPr>
          <p:cNvPr id="14" name="Picture 13"/>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259451" y="0"/>
            <a:ext cx="3297354" cy="2099861"/>
          </a:xfrm>
          <a:prstGeom prst="rect">
            <a:avLst/>
          </a:prstGeom>
        </p:spPr>
      </p:pic>
    </p:spTree>
    <p:extLst>
      <p:ext uri="{BB962C8B-B14F-4D97-AF65-F5344CB8AC3E}">
        <p14:creationId xmlns:p14="http://schemas.microsoft.com/office/powerpoint/2010/main" val="369040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6950BFC3-D8DA-4A85-94F7-54DA5524770B}">
      <p188:commentRel xmlns:p188="http://schemas.microsoft.com/office/powerpoint/2018/8/main" xmlns="" r:id="rId1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4B70BE0-8B72-7A42-889A-1034EAE0907D}"/>
              </a:ext>
            </a:extLst>
          </p:cNvPr>
          <p:cNvPicPr>
            <a:picLocks noChangeAspect="1"/>
          </p:cNvPicPr>
          <p:nvPr/>
        </p:nvPicPr>
        <p:blipFill>
          <a:blip r:embed="rId3"/>
          <a:stretch>
            <a:fillRect/>
          </a:stretch>
        </p:blipFill>
        <p:spPr>
          <a:xfrm>
            <a:off x="0" y="3139089"/>
            <a:ext cx="13699113" cy="3718911"/>
          </a:xfrm>
          <a:prstGeom prst="rect">
            <a:avLst/>
          </a:prstGeom>
        </p:spPr>
      </p:pic>
      <p:sp>
        <p:nvSpPr>
          <p:cNvPr id="2" name="Rectangle 1"/>
          <p:cNvSpPr/>
          <p:nvPr/>
        </p:nvSpPr>
        <p:spPr>
          <a:xfrm>
            <a:off x="542195" y="1766432"/>
            <a:ext cx="6096000" cy="1015663"/>
          </a:xfrm>
          <a:prstGeom prst="rect">
            <a:avLst/>
          </a:prstGeom>
        </p:spPr>
        <p:txBody>
          <a:bodyPr>
            <a:spAutoFit/>
          </a:bodyPr>
          <a:lstStyle/>
          <a:p>
            <a:r>
              <a:rPr lang="cy-GB" sz="2000" dirty="0">
                <a:solidFill>
                  <a:srgbClr val="4E6A84"/>
                </a:solidFill>
                <a:latin typeface="Quicksand" panose="020B0604020202020204" charset="0"/>
              </a:rPr>
              <a:t>Torrwch y papur gwyn fel ei fod yn ffitio ar un ochr i’ch bocs. Defnyddiwch y glud neu’r tâp dwyochrog i ludo’r sgrin ar du mewn y bocs.</a:t>
            </a:r>
            <a:endParaRPr lang="en-GB" sz="2400" dirty="0">
              <a:solidFill>
                <a:srgbClr val="4E6A84"/>
              </a:solidFill>
              <a:latin typeface="Quicksand" panose="020B0604020202020204" charset="0"/>
            </a:endParaRPr>
          </a:p>
        </p:txBody>
      </p:sp>
      <p:sp>
        <p:nvSpPr>
          <p:cNvPr id="11" name="Rectangle 10"/>
          <p:cNvSpPr/>
          <p:nvPr/>
        </p:nvSpPr>
        <p:spPr>
          <a:xfrm>
            <a:off x="542195" y="420944"/>
            <a:ext cx="7687404" cy="718402"/>
          </a:xfrm>
          <a:prstGeom prst="rect">
            <a:avLst/>
          </a:prstGeom>
        </p:spPr>
        <p:txBody>
          <a:bodyPr wrap="square">
            <a:spAutoFit/>
          </a:bodyPr>
          <a:lstStyle/>
          <a:p>
            <a:pPr>
              <a:lnSpc>
                <a:spcPct val="107000"/>
              </a:lnSpc>
              <a:spcAft>
                <a:spcPts val="800"/>
              </a:spcAft>
            </a:pPr>
            <a:r>
              <a:rPr lang="en-GB" sz="4000" dirty="0">
                <a:solidFill>
                  <a:srgbClr val="4E6A84"/>
                </a:solidFill>
                <a:latin typeface="Fredoka One" panose="02000000000000000000" pitchFamily="2" charset="77"/>
              </a:rPr>
              <a:t>Cam 1 – </a:t>
            </a:r>
            <a:r>
              <a:rPr lang="cy-GB" sz="4000" dirty="0">
                <a:solidFill>
                  <a:srgbClr val="D78643"/>
                </a:solidFill>
                <a:latin typeface="Fredoka One" panose="020B0604020202020204" charset="0"/>
              </a:rPr>
              <a:t>Gwnewch y sgrin</a:t>
            </a:r>
            <a:endParaRPr lang="en-GB" sz="7200" dirty="0">
              <a:solidFill>
                <a:srgbClr val="D78643"/>
              </a:solidFill>
              <a:latin typeface="Fredoka One" panose="020B0604020202020204" charset="0"/>
            </a:endParaRPr>
          </a:p>
        </p:txBody>
      </p:sp>
      <p:grpSp>
        <p:nvGrpSpPr>
          <p:cNvPr id="14" name="Group 13"/>
          <p:cNvGrpSpPr/>
          <p:nvPr/>
        </p:nvGrpSpPr>
        <p:grpSpPr>
          <a:xfrm>
            <a:off x="698636" y="3685078"/>
            <a:ext cx="4228422" cy="2238137"/>
            <a:chOff x="1424883" y="4440342"/>
            <a:chExt cx="4228422" cy="2144474"/>
          </a:xfrm>
        </p:grpSpPr>
        <p:sp>
          <p:nvSpPr>
            <p:cNvPr id="15" name="tab">
              <a:hlinkClick r:id="rId4"/>
              <a:hlinkHover r:id="" action="ppaction://noaction" highlightClick="1"/>
              <a:extLst>
                <a:ext uri="{FF2B5EF4-FFF2-40B4-BE49-F238E27FC236}">
                  <a16:creationId xmlns:a16="http://schemas.microsoft.com/office/drawing/2014/main" id="{5892CCC1-E28C-1046-A60C-74891DCE1820}"/>
                </a:ext>
              </a:extLst>
            </p:cNvPr>
            <p:cNvSpPr/>
            <p:nvPr/>
          </p:nvSpPr>
          <p:spPr>
            <a:xfrm rot="10800000">
              <a:off x="1620967" y="4837693"/>
              <a:ext cx="4032338" cy="1747123"/>
            </a:xfrm>
            <a:prstGeom prst="roundRect">
              <a:avLst>
                <a:gd name="adj" fmla="val 33750"/>
              </a:avLst>
            </a:prstGeom>
            <a:solidFill>
              <a:srgbClr val="4E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AB8DE"/>
                </a:solidFill>
              </a:endParaRPr>
            </a:p>
          </p:txBody>
        </p:sp>
        <p:sp>
          <p:nvSpPr>
            <p:cNvPr id="17" name="TextBox 16">
              <a:extLst>
                <a:ext uri="{FF2B5EF4-FFF2-40B4-BE49-F238E27FC236}">
                  <a16:creationId xmlns:a16="http://schemas.microsoft.com/office/drawing/2014/main" id="{6BD39C7C-2A28-6747-8C82-DDBBF1808F9E}"/>
                </a:ext>
              </a:extLst>
            </p:cNvPr>
            <p:cNvSpPr txBox="1"/>
            <p:nvPr/>
          </p:nvSpPr>
          <p:spPr>
            <a:xfrm>
              <a:off x="1755983" y="5224674"/>
              <a:ext cx="3762304" cy="973159"/>
            </a:xfrm>
            <a:prstGeom prst="rect">
              <a:avLst/>
            </a:prstGeom>
            <a:noFill/>
          </p:spPr>
          <p:txBody>
            <a:bodyPr wrap="square" rtlCol="0">
              <a:spAutoFit/>
            </a:bodyPr>
            <a:lstStyle/>
            <a:p>
              <a:pPr algn="ctr"/>
              <a:r>
                <a:rPr lang="cy-GB" sz="2000" dirty="0">
                  <a:solidFill>
                    <a:srgbClr val="FFFFFF"/>
                  </a:solidFill>
                  <a:latin typeface="Quicksand" panose="020B0604020202020204" charset="0"/>
                </a:rPr>
                <a:t>Os oes gennych chi focs     siâp petryal rhowch y sgrin ar un o’r ochrau byr.</a:t>
              </a:r>
              <a:endParaRPr lang="en-GB" sz="2400" dirty="0">
                <a:solidFill>
                  <a:srgbClr val="FFFFFF"/>
                </a:solidFill>
                <a:latin typeface="Quicksand" panose="020B0604020202020204" charset="0"/>
              </a:endParaRPr>
            </a:p>
          </p:txBody>
        </p:sp>
        <p:sp>
          <p:nvSpPr>
            <p:cNvPr id="18" name="tab">
              <a:hlinkClick r:id="rId4"/>
              <a:hlinkHover r:id="" action="ppaction://noaction" highlightClick="1"/>
              <a:extLst>
                <a:ext uri="{FF2B5EF4-FFF2-40B4-BE49-F238E27FC236}">
                  <a16:creationId xmlns:a16="http://schemas.microsoft.com/office/drawing/2014/main" id="{5892CCC1-E28C-1046-A60C-74891DCE1820}"/>
                </a:ext>
              </a:extLst>
            </p:cNvPr>
            <p:cNvSpPr/>
            <p:nvPr/>
          </p:nvSpPr>
          <p:spPr>
            <a:xfrm rot="9865933">
              <a:off x="1424883" y="4450287"/>
              <a:ext cx="1835845" cy="662833"/>
            </a:xfrm>
            <a:prstGeom prst="roundRect">
              <a:avLst>
                <a:gd name="adj" fmla="val 33750"/>
              </a:avLst>
            </a:prstGeom>
            <a:solidFill>
              <a:srgbClr val="D78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AB8DE"/>
                </a:solidFill>
              </a:endParaRPr>
            </a:p>
          </p:txBody>
        </p:sp>
        <p:sp>
          <p:nvSpPr>
            <p:cNvPr id="19" name="TextBox 18">
              <a:extLst>
                <a:ext uri="{FF2B5EF4-FFF2-40B4-BE49-F238E27FC236}">
                  <a16:creationId xmlns:a16="http://schemas.microsoft.com/office/drawing/2014/main" id="{6BD39C7C-2A28-6747-8C82-DDBBF1808F9E}"/>
                </a:ext>
              </a:extLst>
            </p:cNvPr>
            <p:cNvSpPr txBox="1"/>
            <p:nvPr/>
          </p:nvSpPr>
          <p:spPr>
            <a:xfrm rot="20672902">
              <a:off x="1509742" y="4440342"/>
              <a:ext cx="2165427" cy="501324"/>
            </a:xfrm>
            <a:prstGeom prst="rect">
              <a:avLst/>
            </a:prstGeom>
            <a:noFill/>
          </p:spPr>
          <p:txBody>
            <a:bodyPr wrap="square" rtlCol="0">
              <a:spAutoFit/>
            </a:bodyPr>
            <a:lstStyle/>
            <a:p>
              <a:r>
                <a:rPr lang="cy-GB" sz="2800" dirty="0">
                  <a:solidFill>
                    <a:srgbClr val="FFFFFF"/>
                  </a:solidFill>
                  <a:latin typeface="Fredoka One" panose="020B0604020202020204" charset="0"/>
                </a:rPr>
                <a:t>Awgrym</a:t>
              </a:r>
              <a:endParaRPr lang="en-GB" sz="2800" dirty="0">
                <a:solidFill>
                  <a:srgbClr val="FFFFFF"/>
                </a:solidFill>
                <a:latin typeface="Fredoka One" panose="020B0604020202020204" charset="0"/>
              </a:endParaRPr>
            </a:p>
          </p:txBody>
        </p:sp>
      </p:grpSp>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97053" y="579446"/>
            <a:ext cx="4323523" cy="5764696"/>
          </a:xfrm>
          <a:prstGeom prst="roundRect">
            <a:avLst/>
          </a:prstGeom>
          <a:ln w="38100">
            <a:solidFill>
              <a:srgbClr val="FFFFFF"/>
            </a:solidFill>
          </a:ln>
        </p:spPr>
      </p:pic>
    </p:spTree>
    <p:extLst>
      <p:ext uri="{BB962C8B-B14F-4D97-AF65-F5344CB8AC3E}">
        <p14:creationId xmlns:p14="http://schemas.microsoft.com/office/powerpoint/2010/main" val="299120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4B70BE0-8B72-7A42-889A-1034EAE0907D}"/>
              </a:ext>
            </a:extLst>
          </p:cNvPr>
          <p:cNvPicPr>
            <a:picLocks noChangeAspect="1"/>
          </p:cNvPicPr>
          <p:nvPr/>
        </p:nvPicPr>
        <p:blipFill>
          <a:blip r:embed="rId3"/>
          <a:stretch>
            <a:fillRect/>
          </a:stretch>
        </p:blipFill>
        <p:spPr>
          <a:xfrm>
            <a:off x="0" y="4559300"/>
            <a:ext cx="12266940" cy="2298700"/>
          </a:xfrm>
          <a:prstGeom prst="rect">
            <a:avLst/>
          </a:prstGeom>
        </p:spPr>
      </p:pic>
      <p:sp>
        <p:nvSpPr>
          <p:cNvPr id="2" name="Rectangle 1"/>
          <p:cNvSpPr/>
          <p:nvPr/>
        </p:nvSpPr>
        <p:spPr>
          <a:xfrm>
            <a:off x="542194" y="1522994"/>
            <a:ext cx="6701983" cy="2554545"/>
          </a:xfrm>
          <a:prstGeom prst="rect">
            <a:avLst/>
          </a:prstGeom>
        </p:spPr>
        <p:txBody>
          <a:bodyPr wrap="square">
            <a:spAutoFit/>
          </a:bodyPr>
          <a:lstStyle/>
          <a:p>
            <a:r>
              <a:rPr lang="cy-GB" sz="2000" b="1" dirty="0">
                <a:solidFill>
                  <a:srgbClr val="D78643"/>
                </a:solidFill>
                <a:latin typeface="Quicksand" panose="020B0604020202020204" charset="0"/>
              </a:rPr>
              <a:t>Gwnewch ddau dwll ar ochr y bocs gyferbyn â'ch sgrin.</a:t>
            </a:r>
          </a:p>
          <a:p>
            <a:endParaRPr lang="en-GB" sz="2000" b="1" dirty="0">
              <a:solidFill>
                <a:srgbClr val="D78643"/>
              </a:solidFill>
              <a:latin typeface="Quicksand" panose="020B0604020202020204" charset="0"/>
            </a:endParaRPr>
          </a:p>
          <a:p>
            <a:pPr marL="342900" indent="-342900">
              <a:buFont typeface="Arial" panose="020B0604020202020204" pitchFamily="34" charset="0"/>
              <a:buChar char="•"/>
            </a:pPr>
            <a:r>
              <a:rPr lang="cy-GB" sz="2000" dirty="0">
                <a:solidFill>
                  <a:srgbClr val="4E6A84"/>
                </a:solidFill>
                <a:latin typeface="Quicksand" panose="020B0604020202020204" charset="0"/>
              </a:rPr>
              <a:t>Y twll cyntaf ydi’ch twll gwylio. Torrwch sgwâr allan o’r bocs sy’n ddigon mawr i chi allu gweld trwyddo i’r bocs ond ddim yn rhy fawr gan nad ydych chi eisiau gadael gormod o olau i mewn.  </a:t>
            </a:r>
            <a:endParaRPr lang="en-GB" sz="2000" dirty="0">
              <a:solidFill>
                <a:srgbClr val="4E6A84"/>
              </a:solidFill>
              <a:latin typeface="Quicksand" panose="020B0604020202020204" charset="0"/>
            </a:endParaRPr>
          </a:p>
          <a:p>
            <a:pPr marL="342900" indent="-342900">
              <a:buFont typeface="Arial" panose="020B0604020202020204" pitchFamily="34" charset="0"/>
              <a:buChar char="•"/>
            </a:pPr>
            <a:r>
              <a:rPr lang="cy-GB" sz="2000" dirty="0">
                <a:solidFill>
                  <a:srgbClr val="4E6A84"/>
                </a:solidFill>
                <a:latin typeface="Quicksand" panose="020B0604020202020204" charset="0"/>
              </a:rPr>
              <a:t>Yr ail dwll ydi’r twll pin pwysig. Defnyddiwch feiro neu bensil i wneud twll bach yn y bocs.</a:t>
            </a:r>
            <a:endParaRPr lang="en-GB" sz="2400" dirty="0">
              <a:solidFill>
                <a:srgbClr val="4E6A84"/>
              </a:solidFill>
              <a:latin typeface="Quicksand" panose="020B0604020202020204" charset="0"/>
            </a:endParaRPr>
          </a:p>
        </p:txBody>
      </p:sp>
      <p:sp>
        <p:nvSpPr>
          <p:cNvPr id="11" name="Rectangle 10"/>
          <p:cNvSpPr/>
          <p:nvPr/>
        </p:nvSpPr>
        <p:spPr>
          <a:xfrm>
            <a:off x="542195" y="420944"/>
            <a:ext cx="7687404" cy="706347"/>
          </a:xfrm>
          <a:prstGeom prst="rect">
            <a:avLst/>
          </a:prstGeom>
        </p:spPr>
        <p:txBody>
          <a:bodyPr wrap="square">
            <a:spAutoFit/>
          </a:bodyPr>
          <a:lstStyle/>
          <a:p>
            <a:pPr>
              <a:lnSpc>
                <a:spcPct val="107000"/>
              </a:lnSpc>
              <a:spcAft>
                <a:spcPts val="800"/>
              </a:spcAft>
            </a:pPr>
            <a:r>
              <a:rPr lang="en-GB" sz="4000" dirty="0">
                <a:solidFill>
                  <a:srgbClr val="4E6A84"/>
                </a:solidFill>
                <a:latin typeface="Fredoka One" panose="02000000000000000000" pitchFamily="2" charset="77"/>
              </a:rPr>
              <a:t>Cam 2 – </a:t>
            </a:r>
            <a:r>
              <a:rPr lang="cy-GB" sz="4000" dirty="0">
                <a:solidFill>
                  <a:srgbClr val="D78643"/>
                </a:solidFill>
                <a:latin typeface="Fredoka One" panose="020B0604020202020204" charset="0"/>
              </a:rPr>
              <a:t>Gwnewch dyllau</a:t>
            </a:r>
            <a:endParaRPr lang="en-GB" sz="7200" dirty="0">
              <a:solidFill>
                <a:srgbClr val="D78643"/>
              </a:solidFill>
              <a:latin typeface="Fredoka One" panose="020B0604020202020204" charset="0"/>
            </a:endParaRPr>
          </a:p>
        </p:txBody>
      </p:sp>
      <p:grpSp>
        <p:nvGrpSpPr>
          <p:cNvPr id="12" name="Group 11"/>
          <p:cNvGrpSpPr/>
          <p:nvPr/>
        </p:nvGrpSpPr>
        <p:grpSpPr>
          <a:xfrm>
            <a:off x="7048094" y="4111041"/>
            <a:ext cx="4381364" cy="2353259"/>
            <a:chOff x="1424883" y="4442350"/>
            <a:chExt cx="4381364" cy="2254779"/>
          </a:xfrm>
        </p:grpSpPr>
        <p:sp>
          <p:nvSpPr>
            <p:cNvPr id="13" name="tab">
              <a:hlinkClick r:id="rId4"/>
              <a:hlinkHover r:id="" action="ppaction://noaction" highlightClick="1"/>
              <a:extLst>
                <a:ext uri="{FF2B5EF4-FFF2-40B4-BE49-F238E27FC236}">
                  <a16:creationId xmlns:a16="http://schemas.microsoft.com/office/drawing/2014/main" id="{5892CCC1-E28C-1046-A60C-74891DCE1820}"/>
                </a:ext>
              </a:extLst>
            </p:cNvPr>
            <p:cNvSpPr/>
            <p:nvPr/>
          </p:nvSpPr>
          <p:spPr>
            <a:xfrm rot="10800000">
              <a:off x="1620967" y="4837692"/>
              <a:ext cx="4185280" cy="1859437"/>
            </a:xfrm>
            <a:prstGeom prst="roundRect">
              <a:avLst>
                <a:gd name="adj" fmla="val 33750"/>
              </a:avLst>
            </a:prstGeom>
            <a:solidFill>
              <a:srgbClr val="4E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AB8DE"/>
                </a:solidFill>
              </a:endParaRPr>
            </a:p>
          </p:txBody>
        </p:sp>
        <p:sp>
          <p:nvSpPr>
            <p:cNvPr id="20" name="TextBox 19">
              <a:extLst>
                <a:ext uri="{FF2B5EF4-FFF2-40B4-BE49-F238E27FC236}">
                  <a16:creationId xmlns:a16="http://schemas.microsoft.com/office/drawing/2014/main" id="{6BD39C7C-2A28-6747-8C82-DDBBF1808F9E}"/>
                </a:ext>
              </a:extLst>
            </p:cNvPr>
            <p:cNvSpPr txBox="1"/>
            <p:nvPr/>
          </p:nvSpPr>
          <p:spPr>
            <a:xfrm>
              <a:off x="1755983" y="5211005"/>
              <a:ext cx="3897322" cy="1150097"/>
            </a:xfrm>
            <a:prstGeom prst="rect">
              <a:avLst/>
            </a:prstGeom>
            <a:noFill/>
          </p:spPr>
          <p:txBody>
            <a:bodyPr wrap="square" rtlCol="0">
              <a:spAutoFit/>
            </a:bodyPr>
            <a:lstStyle/>
            <a:p>
              <a:pPr algn="ctr"/>
              <a:r>
                <a:rPr lang="cy-GB" dirty="0">
                  <a:solidFill>
                    <a:srgbClr val="FFFFFF"/>
                  </a:solidFill>
                  <a:latin typeface="Quicksand" panose="020B0604020202020204" charset="0"/>
                </a:rPr>
                <a:t>Dylai’r tyllau hyn fod yn         ddigon pell o’i gilydd fel nad ydych chi’n edrych drwy’r twll gwylio ac yn blocio’r twll pin. </a:t>
              </a:r>
              <a:endParaRPr lang="en-GB" sz="2000" dirty="0">
                <a:solidFill>
                  <a:srgbClr val="FFFFFF"/>
                </a:solidFill>
                <a:latin typeface="Quicksand" panose="020B0604020202020204" charset="0"/>
              </a:endParaRPr>
            </a:p>
          </p:txBody>
        </p:sp>
        <p:sp>
          <p:nvSpPr>
            <p:cNvPr id="21" name="tab">
              <a:hlinkClick r:id="rId4"/>
              <a:hlinkHover r:id="" action="ppaction://noaction" highlightClick="1"/>
              <a:extLst>
                <a:ext uri="{FF2B5EF4-FFF2-40B4-BE49-F238E27FC236}">
                  <a16:creationId xmlns:a16="http://schemas.microsoft.com/office/drawing/2014/main" id="{5892CCC1-E28C-1046-A60C-74891DCE1820}"/>
                </a:ext>
              </a:extLst>
            </p:cNvPr>
            <p:cNvSpPr/>
            <p:nvPr/>
          </p:nvSpPr>
          <p:spPr>
            <a:xfrm rot="9865933">
              <a:off x="1424883" y="4450288"/>
              <a:ext cx="1835845" cy="662833"/>
            </a:xfrm>
            <a:prstGeom prst="roundRect">
              <a:avLst>
                <a:gd name="adj" fmla="val 33750"/>
              </a:avLst>
            </a:prstGeom>
            <a:solidFill>
              <a:srgbClr val="D78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AB8DE"/>
                </a:solidFill>
              </a:endParaRPr>
            </a:p>
          </p:txBody>
        </p:sp>
        <p:sp>
          <p:nvSpPr>
            <p:cNvPr id="22" name="TextBox 21">
              <a:extLst>
                <a:ext uri="{FF2B5EF4-FFF2-40B4-BE49-F238E27FC236}">
                  <a16:creationId xmlns:a16="http://schemas.microsoft.com/office/drawing/2014/main" id="{6BD39C7C-2A28-6747-8C82-DDBBF1808F9E}"/>
                </a:ext>
              </a:extLst>
            </p:cNvPr>
            <p:cNvSpPr txBox="1"/>
            <p:nvPr/>
          </p:nvSpPr>
          <p:spPr>
            <a:xfrm rot="20672902">
              <a:off x="1523674" y="4442350"/>
              <a:ext cx="2165427" cy="501324"/>
            </a:xfrm>
            <a:prstGeom prst="rect">
              <a:avLst/>
            </a:prstGeom>
            <a:noFill/>
          </p:spPr>
          <p:txBody>
            <a:bodyPr wrap="square" rtlCol="0">
              <a:spAutoFit/>
            </a:bodyPr>
            <a:lstStyle/>
            <a:p>
              <a:r>
                <a:rPr lang="cy-GB" sz="2800" dirty="0">
                  <a:solidFill>
                    <a:srgbClr val="FFFFFF"/>
                  </a:solidFill>
                  <a:latin typeface="Fredoka One" panose="020B0604020202020204" charset="0"/>
                </a:rPr>
                <a:t>Awgrym</a:t>
              </a:r>
              <a:endParaRPr lang="en-GB" sz="2800" dirty="0">
                <a:solidFill>
                  <a:srgbClr val="FFFFFF"/>
                </a:solidFill>
                <a:latin typeface="Fredoka One" panose="020B0604020202020204" charset="0"/>
              </a:endParaRPr>
            </a:p>
          </p:txBody>
        </p:sp>
      </p:grpSp>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18894" y="557519"/>
            <a:ext cx="4156029" cy="3117022"/>
          </a:xfrm>
          <a:prstGeom prst="roundRect">
            <a:avLst/>
          </a:prstGeom>
        </p:spPr>
      </p:pic>
    </p:spTree>
    <p:extLst>
      <p:ext uri="{BB962C8B-B14F-4D97-AF65-F5344CB8AC3E}">
        <p14:creationId xmlns:p14="http://schemas.microsoft.com/office/powerpoint/2010/main" val="12028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4B70BE0-8B72-7A42-889A-1034EAE0907D}"/>
              </a:ext>
            </a:extLst>
          </p:cNvPr>
          <p:cNvPicPr>
            <a:picLocks noChangeAspect="1"/>
          </p:cNvPicPr>
          <p:nvPr/>
        </p:nvPicPr>
        <p:blipFill>
          <a:blip r:embed="rId3"/>
          <a:stretch>
            <a:fillRect/>
          </a:stretch>
        </p:blipFill>
        <p:spPr>
          <a:xfrm>
            <a:off x="0" y="3139089"/>
            <a:ext cx="13699113" cy="3718911"/>
          </a:xfrm>
          <a:prstGeom prst="rect">
            <a:avLst/>
          </a:prstGeom>
        </p:spPr>
      </p:pic>
      <p:sp>
        <p:nvSpPr>
          <p:cNvPr id="2" name="Rectangle 1"/>
          <p:cNvSpPr/>
          <p:nvPr/>
        </p:nvSpPr>
        <p:spPr>
          <a:xfrm>
            <a:off x="542195" y="1712939"/>
            <a:ext cx="6096000" cy="1323439"/>
          </a:xfrm>
          <a:prstGeom prst="rect">
            <a:avLst/>
          </a:prstGeom>
        </p:spPr>
        <p:txBody>
          <a:bodyPr>
            <a:spAutoFit/>
          </a:bodyPr>
          <a:lstStyle/>
          <a:p>
            <a:r>
              <a:rPr lang="cy-GB" sz="2000" dirty="0">
                <a:solidFill>
                  <a:srgbClr val="4E6A84"/>
                </a:solidFill>
                <a:latin typeface="Quicksand" panose="020B0604020202020204" charset="0"/>
              </a:rPr>
              <a:t>Caewch y bocs a defnyddiwch y tâp du i selio unrhyw fwlch a all adael golau i mewn. Dim ond y tyllau rydych chi wedi’u gwneud dylai fod heb eu gorchuddio.</a:t>
            </a:r>
            <a:endParaRPr lang="en-GB" sz="2400" dirty="0">
              <a:solidFill>
                <a:srgbClr val="4E6A84"/>
              </a:solidFill>
              <a:latin typeface="Quicksand" panose="020B0604020202020204" charset="0"/>
            </a:endParaRPr>
          </a:p>
        </p:txBody>
      </p:sp>
      <p:sp>
        <p:nvSpPr>
          <p:cNvPr id="11" name="Rectangle 10"/>
          <p:cNvSpPr/>
          <p:nvPr/>
        </p:nvSpPr>
        <p:spPr>
          <a:xfrm>
            <a:off x="542195" y="420944"/>
            <a:ext cx="7687404" cy="718402"/>
          </a:xfrm>
          <a:prstGeom prst="rect">
            <a:avLst/>
          </a:prstGeom>
        </p:spPr>
        <p:txBody>
          <a:bodyPr wrap="square">
            <a:spAutoFit/>
          </a:bodyPr>
          <a:lstStyle/>
          <a:p>
            <a:pPr>
              <a:lnSpc>
                <a:spcPct val="107000"/>
              </a:lnSpc>
              <a:spcAft>
                <a:spcPts val="800"/>
              </a:spcAft>
            </a:pPr>
            <a:r>
              <a:rPr lang="en-GB" sz="4000" dirty="0">
                <a:solidFill>
                  <a:srgbClr val="4E6A84"/>
                </a:solidFill>
                <a:latin typeface="Fredoka One" panose="02000000000000000000" pitchFamily="2" charset="77"/>
              </a:rPr>
              <a:t>Cam 3 – </a:t>
            </a:r>
            <a:r>
              <a:rPr lang="cy-GB" sz="4000" dirty="0">
                <a:solidFill>
                  <a:srgbClr val="D78643"/>
                </a:solidFill>
                <a:latin typeface="Fredoka One" panose="020B0604020202020204" charset="0"/>
              </a:rPr>
              <a:t>Selio’r bocs</a:t>
            </a:r>
            <a:endParaRPr lang="en-GB" sz="4000" dirty="0">
              <a:solidFill>
                <a:srgbClr val="D78643"/>
              </a:solidFill>
              <a:latin typeface="Fredoka One" panose="020B0604020202020204" charset="0"/>
            </a:endParaRPr>
          </a:p>
        </p:txBody>
      </p:sp>
      <p:grpSp>
        <p:nvGrpSpPr>
          <p:cNvPr id="14" name="Group 13"/>
          <p:cNvGrpSpPr/>
          <p:nvPr/>
        </p:nvGrpSpPr>
        <p:grpSpPr>
          <a:xfrm>
            <a:off x="262795" y="3500649"/>
            <a:ext cx="4664263" cy="2408579"/>
            <a:chOff x="989042" y="4491263"/>
            <a:chExt cx="4664263" cy="2307784"/>
          </a:xfrm>
        </p:grpSpPr>
        <p:sp>
          <p:nvSpPr>
            <p:cNvPr id="15" name="tab">
              <a:hlinkClick r:id="rId4"/>
              <a:hlinkHover r:id="" action="ppaction://noaction" highlightClick="1"/>
              <a:extLst>
                <a:ext uri="{FF2B5EF4-FFF2-40B4-BE49-F238E27FC236}">
                  <a16:creationId xmlns:a16="http://schemas.microsoft.com/office/drawing/2014/main" id="{5892CCC1-E28C-1046-A60C-74891DCE1820}"/>
                </a:ext>
              </a:extLst>
            </p:cNvPr>
            <p:cNvSpPr/>
            <p:nvPr/>
          </p:nvSpPr>
          <p:spPr>
            <a:xfrm rot="10800000">
              <a:off x="1620967" y="4837692"/>
              <a:ext cx="4032338" cy="1961355"/>
            </a:xfrm>
            <a:prstGeom prst="roundRect">
              <a:avLst>
                <a:gd name="adj" fmla="val 33750"/>
              </a:avLst>
            </a:prstGeom>
            <a:solidFill>
              <a:srgbClr val="4E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AB8DE"/>
                </a:solidFill>
              </a:endParaRPr>
            </a:p>
          </p:txBody>
        </p:sp>
        <p:sp>
          <p:nvSpPr>
            <p:cNvPr id="17" name="TextBox 16">
              <a:extLst>
                <a:ext uri="{FF2B5EF4-FFF2-40B4-BE49-F238E27FC236}">
                  <a16:creationId xmlns:a16="http://schemas.microsoft.com/office/drawing/2014/main" id="{6BD39C7C-2A28-6747-8C82-DDBBF1808F9E}"/>
                </a:ext>
              </a:extLst>
            </p:cNvPr>
            <p:cNvSpPr txBox="1"/>
            <p:nvPr/>
          </p:nvSpPr>
          <p:spPr>
            <a:xfrm>
              <a:off x="1904103" y="5243320"/>
              <a:ext cx="3466064" cy="1150097"/>
            </a:xfrm>
            <a:prstGeom prst="rect">
              <a:avLst/>
            </a:prstGeom>
            <a:noFill/>
          </p:spPr>
          <p:txBody>
            <a:bodyPr wrap="square" rtlCol="0">
              <a:spAutoFit/>
            </a:bodyPr>
            <a:lstStyle/>
            <a:p>
              <a:pPr algn="ctr"/>
              <a:r>
                <a:rPr lang="cy-GB" dirty="0">
                  <a:solidFill>
                    <a:srgbClr val="FFFFFF"/>
                  </a:solidFill>
                  <a:latin typeface="Quicksand" panose="020B0604020202020204" charset="0"/>
                </a:rPr>
                <a:t>Edrychwch drwy’r twll gwylio    i wneud yn siŵr nad oes golau yn dod i mewn drwy'r corneli neu'r ymylon. </a:t>
              </a:r>
              <a:endParaRPr lang="en-GB" sz="2000" dirty="0">
                <a:solidFill>
                  <a:srgbClr val="FFFFFF"/>
                </a:solidFill>
                <a:latin typeface="Quicksand" panose="020B0604020202020204" charset="0"/>
              </a:endParaRPr>
            </a:p>
          </p:txBody>
        </p:sp>
        <p:sp>
          <p:nvSpPr>
            <p:cNvPr id="18" name="tab">
              <a:hlinkClick r:id="rId4"/>
              <a:hlinkHover r:id="" action="ppaction://noaction" highlightClick="1"/>
              <a:extLst>
                <a:ext uri="{FF2B5EF4-FFF2-40B4-BE49-F238E27FC236}">
                  <a16:creationId xmlns:a16="http://schemas.microsoft.com/office/drawing/2014/main" id="{5892CCC1-E28C-1046-A60C-74891DCE1820}"/>
                </a:ext>
              </a:extLst>
            </p:cNvPr>
            <p:cNvSpPr/>
            <p:nvPr/>
          </p:nvSpPr>
          <p:spPr>
            <a:xfrm rot="9865933">
              <a:off x="1183583" y="4491263"/>
              <a:ext cx="1835845" cy="662833"/>
            </a:xfrm>
            <a:prstGeom prst="roundRect">
              <a:avLst>
                <a:gd name="adj" fmla="val 33750"/>
              </a:avLst>
            </a:prstGeom>
            <a:solidFill>
              <a:srgbClr val="D78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AB8DE"/>
                </a:solidFill>
              </a:endParaRPr>
            </a:p>
          </p:txBody>
        </p:sp>
        <p:sp>
          <p:nvSpPr>
            <p:cNvPr id="19" name="TextBox 18">
              <a:extLst>
                <a:ext uri="{FF2B5EF4-FFF2-40B4-BE49-F238E27FC236}">
                  <a16:creationId xmlns:a16="http://schemas.microsoft.com/office/drawing/2014/main" id="{6BD39C7C-2A28-6747-8C82-DDBBF1808F9E}"/>
                </a:ext>
              </a:extLst>
            </p:cNvPr>
            <p:cNvSpPr txBox="1"/>
            <p:nvPr/>
          </p:nvSpPr>
          <p:spPr>
            <a:xfrm rot="20672902">
              <a:off x="989042" y="4559812"/>
              <a:ext cx="2165427" cy="501324"/>
            </a:xfrm>
            <a:prstGeom prst="rect">
              <a:avLst/>
            </a:prstGeom>
            <a:noFill/>
          </p:spPr>
          <p:txBody>
            <a:bodyPr wrap="square" rtlCol="0">
              <a:spAutoFit/>
            </a:bodyPr>
            <a:lstStyle/>
            <a:p>
              <a:pPr algn="ctr"/>
              <a:r>
                <a:rPr lang="cy-GB" sz="2800" dirty="0">
                  <a:solidFill>
                    <a:srgbClr val="FFFFFF"/>
                  </a:solidFill>
                  <a:latin typeface="Fredoka One" panose="020B0604020202020204" charset="0"/>
                </a:rPr>
                <a:t>Awgrym</a:t>
              </a:r>
              <a:endParaRPr lang="en-GB" sz="2800" dirty="0">
                <a:solidFill>
                  <a:srgbClr val="FFFFFF"/>
                </a:solidFill>
                <a:latin typeface="Fredoka One" panose="020B0604020202020204" charset="0"/>
              </a:endParaRPr>
            </a:p>
          </p:txBody>
        </p:sp>
      </p:grpSp>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38999" y="477593"/>
            <a:ext cx="4360793" cy="5814391"/>
          </a:xfrm>
          <a:prstGeom prst="roundRect">
            <a:avLst/>
          </a:prstGeom>
          <a:ln w="38100">
            <a:solidFill>
              <a:srgbClr val="FFFFFF"/>
            </a:solidFill>
          </a:ln>
        </p:spPr>
      </p:pic>
    </p:spTree>
    <p:extLst>
      <p:ext uri="{BB962C8B-B14F-4D97-AF65-F5344CB8AC3E}">
        <p14:creationId xmlns:p14="http://schemas.microsoft.com/office/powerpoint/2010/main" val="287863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2195" y="1522994"/>
            <a:ext cx="6096000" cy="1631216"/>
          </a:xfrm>
          <a:prstGeom prst="rect">
            <a:avLst/>
          </a:prstGeom>
        </p:spPr>
        <p:txBody>
          <a:bodyPr>
            <a:spAutoFit/>
          </a:bodyPr>
          <a:lstStyle/>
          <a:p>
            <a:r>
              <a:rPr lang="cy-GB" sz="2000" dirty="0">
                <a:solidFill>
                  <a:srgbClr val="4E6A84"/>
                </a:solidFill>
                <a:latin typeface="Quicksand" panose="020B0604020202020204" charset="0"/>
              </a:rPr>
              <a:t>Sefwch a’ch cefn i’r gofod sydd arnoch chi eisiau ei weld. Sbïwch drwy’r twll gwylio, gan wneud yn siŵr nad ydi’ch pen yn blocio’r twll pin. Fe ddylech chi allu gweld yr olygfa wedi’i thaflunio wyneb i wared ar eich sgrin! </a:t>
            </a:r>
            <a:endParaRPr lang="en-GB" sz="2400" dirty="0">
              <a:solidFill>
                <a:srgbClr val="4E6A84"/>
              </a:solidFill>
              <a:latin typeface="Quicksand" panose="020B0604020202020204" charset="0"/>
            </a:endParaRPr>
          </a:p>
        </p:txBody>
      </p:sp>
      <p:pic>
        <p:nvPicPr>
          <p:cNvPr id="10" name="Picture 9">
            <a:extLst>
              <a:ext uri="{FF2B5EF4-FFF2-40B4-BE49-F238E27FC236}">
                <a16:creationId xmlns:a16="http://schemas.microsoft.com/office/drawing/2014/main" id="{34B70BE0-8B72-7A42-889A-1034EAE0907D}"/>
              </a:ext>
            </a:extLst>
          </p:cNvPr>
          <p:cNvPicPr>
            <a:picLocks noChangeAspect="1"/>
          </p:cNvPicPr>
          <p:nvPr/>
        </p:nvPicPr>
        <p:blipFill>
          <a:blip r:embed="rId3"/>
          <a:stretch>
            <a:fillRect/>
          </a:stretch>
        </p:blipFill>
        <p:spPr>
          <a:xfrm>
            <a:off x="0" y="3139089"/>
            <a:ext cx="13699113" cy="3718911"/>
          </a:xfrm>
          <a:prstGeom prst="rect">
            <a:avLst/>
          </a:prstGeom>
        </p:spPr>
      </p:pic>
      <p:sp>
        <p:nvSpPr>
          <p:cNvPr id="11" name="Rectangle 10"/>
          <p:cNvSpPr/>
          <p:nvPr/>
        </p:nvSpPr>
        <p:spPr>
          <a:xfrm>
            <a:off x="542194" y="420944"/>
            <a:ext cx="10494524" cy="750975"/>
          </a:xfrm>
          <a:prstGeom prst="rect">
            <a:avLst/>
          </a:prstGeom>
        </p:spPr>
        <p:txBody>
          <a:bodyPr wrap="square">
            <a:spAutoFit/>
          </a:bodyPr>
          <a:lstStyle/>
          <a:p>
            <a:pPr>
              <a:lnSpc>
                <a:spcPct val="107000"/>
              </a:lnSpc>
              <a:spcAft>
                <a:spcPts val="800"/>
              </a:spcAft>
            </a:pPr>
            <a:r>
              <a:rPr lang="en-GB" sz="4000" dirty="0">
                <a:solidFill>
                  <a:srgbClr val="4E6A84"/>
                </a:solidFill>
                <a:latin typeface="Fredoka One" panose="02000000000000000000" pitchFamily="2" charset="77"/>
              </a:rPr>
              <a:t>Cam 4 – </a:t>
            </a:r>
            <a:r>
              <a:rPr lang="cy-GB" sz="4000" dirty="0">
                <a:solidFill>
                  <a:srgbClr val="D78643"/>
                </a:solidFill>
                <a:latin typeface="Fredoka One" panose="020B0604020202020204" charset="0"/>
              </a:rPr>
              <a:t>Defnyddio eich camera twll pin!</a:t>
            </a:r>
            <a:endParaRPr lang="en-GB" sz="4000" dirty="0">
              <a:solidFill>
                <a:srgbClr val="D78643"/>
              </a:solidFill>
              <a:latin typeface="Fredoka One" panose="020B0604020202020204" charset="0"/>
            </a:endParaRPr>
          </a:p>
        </p:txBody>
      </p:sp>
      <p:grpSp>
        <p:nvGrpSpPr>
          <p:cNvPr id="12" name="Group 11"/>
          <p:cNvGrpSpPr/>
          <p:nvPr/>
        </p:nvGrpSpPr>
        <p:grpSpPr>
          <a:xfrm>
            <a:off x="407439" y="3521888"/>
            <a:ext cx="5726031" cy="2840940"/>
            <a:chOff x="1045550" y="4450287"/>
            <a:chExt cx="5726031" cy="2722051"/>
          </a:xfrm>
        </p:grpSpPr>
        <p:sp>
          <p:nvSpPr>
            <p:cNvPr id="13" name="tab">
              <a:hlinkClick r:id="rId4"/>
              <a:hlinkHover r:id="" action="ppaction://noaction" highlightClick="1"/>
              <a:extLst>
                <a:ext uri="{FF2B5EF4-FFF2-40B4-BE49-F238E27FC236}">
                  <a16:creationId xmlns:a16="http://schemas.microsoft.com/office/drawing/2014/main" id="{5892CCC1-E28C-1046-A60C-74891DCE1820}"/>
                </a:ext>
              </a:extLst>
            </p:cNvPr>
            <p:cNvSpPr/>
            <p:nvPr/>
          </p:nvSpPr>
          <p:spPr>
            <a:xfrm rot="10800000">
              <a:off x="1620967" y="4837692"/>
              <a:ext cx="5150614" cy="2334646"/>
            </a:xfrm>
            <a:prstGeom prst="roundRect">
              <a:avLst>
                <a:gd name="adj" fmla="val 33750"/>
              </a:avLst>
            </a:prstGeom>
            <a:solidFill>
              <a:srgbClr val="4E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AB8DE"/>
                </a:solidFill>
              </a:endParaRPr>
            </a:p>
          </p:txBody>
        </p:sp>
        <p:sp>
          <p:nvSpPr>
            <p:cNvPr id="20" name="TextBox 19">
              <a:extLst>
                <a:ext uri="{FF2B5EF4-FFF2-40B4-BE49-F238E27FC236}">
                  <a16:creationId xmlns:a16="http://schemas.microsoft.com/office/drawing/2014/main" id="{6BD39C7C-2A28-6747-8C82-DDBBF1808F9E}"/>
                </a:ext>
              </a:extLst>
            </p:cNvPr>
            <p:cNvSpPr txBox="1"/>
            <p:nvPr/>
          </p:nvSpPr>
          <p:spPr>
            <a:xfrm>
              <a:off x="1919339" y="5164559"/>
              <a:ext cx="4508228" cy="1680911"/>
            </a:xfrm>
            <a:prstGeom prst="rect">
              <a:avLst/>
            </a:prstGeom>
            <a:noFill/>
          </p:spPr>
          <p:txBody>
            <a:bodyPr wrap="square" rtlCol="0">
              <a:spAutoFit/>
            </a:bodyPr>
            <a:lstStyle/>
            <a:p>
              <a:pPr algn="ctr"/>
              <a:r>
                <a:rPr lang="cy-GB" dirty="0">
                  <a:solidFill>
                    <a:srgbClr val="FFFFFF"/>
                  </a:solidFill>
                  <a:latin typeface="Quicksand" panose="020B0604020202020204" charset="0"/>
                </a:rPr>
                <a:t>Mae hyn yn gweithio’n well os ydych chi’n sefyll mewn ystafell dywyll ac yn pwyntio’r twll pin tuag at wrthrych disglair, e.e. sefwch mewn ystafell gyda’r goleuadau wedi’u diffodd a phwyntiwch y twll pin tuag at ffenestr. </a:t>
              </a:r>
              <a:endParaRPr lang="en-GB" sz="2000" dirty="0">
                <a:solidFill>
                  <a:srgbClr val="FFFFFF"/>
                </a:solidFill>
                <a:latin typeface="Quicksand" panose="020B0604020202020204" charset="0"/>
              </a:endParaRPr>
            </a:p>
          </p:txBody>
        </p:sp>
        <p:sp>
          <p:nvSpPr>
            <p:cNvPr id="21" name="tab">
              <a:hlinkClick r:id="rId4"/>
              <a:hlinkHover r:id="" action="ppaction://noaction" highlightClick="1"/>
              <a:extLst>
                <a:ext uri="{FF2B5EF4-FFF2-40B4-BE49-F238E27FC236}">
                  <a16:creationId xmlns:a16="http://schemas.microsoft.com/office/drawing/2014/main" id="{5892CCC1-E28C-1046-A60C-74891DCE1820}"/>
                </a:ext>
              </a:extLst>
            </p:cNvPr>
            <p:cNvSpPr/>
            <p:nvPr/>
          </p:nvSpPr>
          <p:spPr>
            <a:xfrm rot="9865933">
              <a:off x="1201991" y="4450287"/>
              <a:ext cx="1835845" cy="662833"/>
            </a:xfrm>
            <a:prstGeom prst="roundRect">
              <a:avLst>
                <a:gd name="adj" fmla="val 33750"/>
              </a:avLst>
            </a:prstGeom>
            <a:solidFill>
              <a:srgbClr val="D78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AB8DE"/>
                </a:solidFill>
              </a:endParaRPr>
            </a:p>
          </p:txBody>
        </p:sp>
        <p:sp>
          <p:nvSpPr>
            <p:cNvPr id="22" name="TextBox 21">
              <a:extLst>
                <a:ext uri="{FF2B5EF4-FFF2-40B4-BE49-F238E27FC236}">
                  <a16:creationId xmlns:a16="http://schemas.microsoft.com/office/drawing/2014/main" id="{6BD39C7C-2A28-6747-8C82-DDBBF1808F9E}"/>
                </a:ext>
              </a:extLst>
            </p:cNvPr>
            <p:cNvSpPr txBox="1"/>
            <p:nvPr/>
          </p:nvSpPr>
          <p:spPr>
            <a:xfrm rot="20672902">
              <a:off x="1045550" y="4518835"/>
              <a:ext cx="2165427" cy="501324"/>
            </a:xfrm>
            <a:prstGeom prst="rect">
              <a:avLst/>
            </a:prstGeom>
            <a:noFill/>
          </p:spPr>
          <p:txBody>
            <a:bodyPr wrap="square" rtlCol="0">
              <a:spAutoFit/>
            </a:bodyPr>
            <a:lstStyle/>
            <a:p>
              <a:pPr algn="ctr"/>
              <a:r>
                <a:rPr lang="cy-GB" sz="2800" dirty="0">
                  <a:solidFill>
                    <a:srgbClr val="FFFFFF"/>
                  </a:solidFill>
                  <a:latin typeface="Fredoka One" panose="020B0604020202020204" charset="0"/>
                </a:rPr>
                <a:t>Awgrym</a:t>
              </a:r>
              <a:endParaRPr lang="en-GB" sz="2800" dirty="0">
                <a:solidFill>
                  <a:srgbClr val="FFFFFF"/>
                </a:solidFill>
                <a:latin typeface="Fredoka One" panose="020B0604020202020204" charset="0"/>
              </a:endParaRPr>
            </a:p>
          </p:txBody>
        </p:sp>
      </p:grpSp>
      <p:pic>
        <p:nvPicPr>
          <p:cNvPr id="3" name="Picture 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750831" y="1601079"/>
            <a:ext cx="4887596" cy="4761749"/>
          </a:xfrm>
          <a:prstGeom prst="roundRect">
            <a:avLst/>
          </a:prstGeom>
          <a:ln w="38100">
            <a:solidFill>
              <a:srgbClr val="FFFFFF"/>
            </a:solidFill>
          </a:ln>
        </p:spPr>
      </p:pic>
    </p:spTree>
    <p:extLst>
      <p:ext uri="{BB962C8B-B14F-4D97-AF65-F5344CB8AC3E}">
        <p14:creationId xmlns:p14="http://schemas.microsoft.com/office/powerpoint/2010/main" val="227726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4B70BE0-8B72-7A42-889A-1034EAE0907D}"/>
              </a:ext>
            </a:extLst>
          </p:cNvPr>
          <p:cNvPicPr>
            <a:picLocks noChangeAspect="1"/>
          </p:cNvPicPr>
          <p:nvPr/>
        </p:nvPicPr>
        <p:blipFill>
          <a:blip r:embed="rId3"/>
          <a:stretch>
            <a:fillRect/>
          </a:stretch>
        </p:blipFill>
        <p:spPr>
          <a:xfrm>
            <a:off x="0" y="3154530"/>
            <a:ext cx="13699113" cy="3718911"/>
          </a:xfrm>
          <a:prstGeom prst="rect">
            <a:avLst/>
          </a:prstGeom>
        </p:spPr>
      </p:pic>
      <p:grpSp>
        <p:nvGrpSpPr>
          <p:cNvPr id="6" name="Group 5">
            <a:extLst>
              <a:ext uri="{FF2B5EF4-FFF2-40B4-BE49-F238E27FC236}">
                <a16:creationId xmlns:a16="http://schemas.microsoft.com/office/drawing/2014/main" id="{4269BD1A-8DCD-5348-872F-FA9FF1BA2BF6}"/>
              </a:ext>
            </a:extLst>
          </p:cNvPr>
          <p:cNvGrpSpPr/>
          <p:nvPr/>
        </p:nvGrpSpPr>
        <p:grpSpPr>
          <a:xfrm>
            <a:off x="695788" y="84474"/>
            <a:ext cx="5603412" cy="8075880"/>
            <a:chOff x="6225990" y="2250178"/>
            <a:chExt cx="5509044" cy="6872291"/>
          </a:xfrm>
        </p:grpSpPr>
        <p:pic>
          <p:nvPicPr>
            <p:cNvPr id="12" name="Graphic 15">
              <a:extLst>
                <a:ext uri="{FF2B5EF4-FFF2-40B4-BE49-F238E27FC236}">
                  <a16:creationId xmlns:a16="http://schemas.microsoft.com/office/drawing/2014/main" id="{6212A04D-3FC7-6E40-AA1A-1C4910D0884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flipH="1">
              <a:off x="6225990" y="2250178"/>
              <a:ext cx="5509044" cy="6593404"/>
            </a:xfrm>
            <a:prstGeom prst="rect">
              <a:avLst/>
            </a:prstGeom>
          </p:spPr>
        </p:pic>
        <p:sp>
          <p:nvSpPr>
            <p:cNvPr id="13" name="TextBox 12">
              <a:extLst>
                <a:ext uri="{FF2B5EF4-FFF2-40B4-BE49-F238E27FC236}">
                  <a16:creationId xmlns:a16="http://schemas.microsoft.com/office/drawing/2014/main" id="{EC22E842-CB59-0643-92ED-790C32F48A01}"/>
                </a:ext>
              </a:extLst>
            </p:cNvPr>
            <p:cNvSpPr txBox="1"/>
            <p:nvPr/>
          </p:nvSpPr>
          <p:spPr>
            <a:xfrm>
              <a:off x="6665670" y="3229387"/>
              <a:ext cx="4632349" cy="5893082"/>
            </a:xfrm>
            <a:prstGeom prst="rect">
              <a:avLst/>
            </a:prstGeom>
            <a:noFill/>
          </p:spPr>
          <p:txBody>
            <a:bodyPr wrap="square" rtlCol="0">
              <a:spAutoFit/>
            </a:bodyPr>
            <a:lstStyle/>
            <a:p>
              <a:r>
                <a:rPr lang="cy-GB" sz="3200" dirty="0">
                  <a:solidFill>
                    <a:srgbClr val="FFFFFF"/>
                  </a:solidFill>
                  <a:latin typeface="Fredoka One" panose="020B0604020202020204" charset="0"/>
                </a:rPr>
                <a:t>Awgrymiadau Gwych</a:t>
              </a:r>
              <a:endParaRPr lang="en-GB" sz="3200" dirty="0">
                <a:solidFill>
                  <a:srgbClr val="FFFFFF"/>
                </a:solidFill>
                <a:latin typeface="Fredoka One" panose="020B0604020202020204" charset="0"/>
              </a:endParaRPr>
            </a:p>
            <a:p>
              <a:endParaRPr lang="en-GB" sz="2400" dirty="0">
                <a:solidFill>
                  <a:schemeClr val="bg1"/>
                </a:solidFill>
                <a:latin typeface="Quicksand" panose="020B0604020202020204" charset="0"/>
              </a:endParaRPr>
            </a:p>
            <a:p>
              <a:pPr marL="285750" indent="-285750">
                <a:buFont typeface="Arial" panose="020B0604020202020204" pitchFamily="34" charset="0"/>
                <a:buChar char="•"/>
              </a:pPr>
              <a:r>
                <a:rPr lang="cy-GB" dirty="0">
                  <a:solidFill>
                    <a:srgbClr val="FFFFFF"/>
                  </a:solidFill>
                  <a:latin typeface="Quicksand" panose="020B0604020202020204" charset="0"/>
                </a:rPr>
                <a:t>Os ydych chi’n cael trafferth gweld y ddelwedd, symudwch o gwmpas a symudwch y bocs i fyny ac i lawr ac o ochr i ochr nes eich bod chi’n ei weld.  </a:t>
              </a:r>
              <a:endParaRPr lang="en-GB" dirty="0">
                <a:solidFill>
                  <a:srgbClr val="FFFFFF"/>
                </a:solidFill>
                <a:latin typeface="Quicksand" panose="020B0604020202020204" charset="0"/>
              </a:endParaRPr>
            </a:p>
            <a:p>
              <a:pPr marL="285750" indent="-285750">
                <a:buFont typeface="Arial" panose="020B0604020202020204" pitchFamily="34" charset="0"/>
                <a:buChar char="•"/>
              </a:pPr>
              <a:endParaRPr lang="en-GB" dirty="0">
                <a:solidFill>
                  <a:srgbClr val="FFFFFF"/>
                </a:solidFill>
                <a:latin typeface="Quicksand" panose="020B0604020202020204" charset="0"/>
              </a:endParaRPr>
            </a:p>
            <a:p>
              <a:pPr marL="285750" indent="-285750">
                <a:buFont typeface="Arial" panose="020B0604020202020204" pitchFamily="34" charset="0"/>
                <a:buChar char="•"/>
              </a:pPr>
              <a:r>
                <a:rPr lang="cy-GB" dirty="0">
                  <a:solidFill>
                    <a:srgbClr val="FFFFFF"/>
                  </a:solidFill>
                  <a:latin typeface="Quicksand" panose="020B0604020202020204" charset="0"/>
                </a:rPr>
                <a:t>Os ydi’r ddelwedd yn dywyll iawn, fe allwch chi wneud y twll pin ychydig yn fwy.</a:t>
              </a:r>
              <a:endParaRPr lang="en-GB" dirty="0">
                <a:solidFill>
                  <a:srgbClr val="FFFFFF"/>
                </a:solidFill>
                <a:latin typeface="Quicksand" panose="020B0604020202020204" charset="0"/>
              </a:endParaRPr>
            </a:p>
            <a:p>
              <a:pPr marL="285750" indent="-285750">
                <a:buFont typeface="Arial" panose="020B0604020202020204" pitchFamily="34" charset="0"/>
                <a:buChar char="•"/>
              </a:pPr>
              <a:endParaRPr lang="en-GB" dirty="0">
                <a:solidFill>
                  <a:srgbClr val="FFFFFF"/>
                </a:solidFill>
                <a:latin typeface="Quicksand" panose="020B0604020202020204" charset="0"/>
              </a:endParaRPr>
            </a:p>
            <a:p>
              <a:pPr marL="285750" indent="-285750">
                <a:buFont typeface="Arial" panose="020B0604020202020204" pitchFamily="34" charset="0"/>
                <a:buChar char="•"/>
              </a:pPr>
              <a:r>
                <a:rPr lang="cy-GB" dirty="0">
                  <a:solidFill>
                    <a:srgbClr val="FFFFFF"/>
                  </a:solidFill>
                  <a:latin typeface="Quicksand" panose="020B0604020202020204" charset="0"/>
                </a:rPr>
                <a:t>Fe allwch chi hyd yn oed wneud cwfl (hood), fel yr oedden nhw’n eu defnyddio ers talwm i dynnu lluniau gyda chamera.  Rhowch flanced dros eich pen yn y bocs, gan wneud yn siŵr nad ydych chi’n gorchuddio’r twll pin.</a:t>
              </a:r>
              <a:endParaRPr lang="en-GB" sz="2000" dirty="0">
                <a:solidFill>
                  <a:srgbClr val="FFFFFF"/>
                </a:solidFill>
                <a:latin typeface="Quicksand" panose="020B0604020202020204" charset="0"/>
              </a:endParaRPr>
            </a:p>
            <a:p>
              <a:endParaRPr lang="en-GB" sz="2000" dirty="0">
                <a:solidFill>
                  <a:srgbClr val="FFFFFF"/>
                </a:solidFill>
                <a:latin typeface="Quicksand" panose="020B0604020202020204" charset="0"/>
              </a:endParaRPr>
            </a:p>
            <a:p>
              <a:pPr marL="342900" indent="-342900">
                <a:buFont typeface="Arial" panose="020B0604020202020204" pitchFamily="34" charset="0"/>
                <a:buChar char="•"/>
              </a:pPr>
              <a:endParaRPr lang="en-GB" sz="2000" dirty="0">
                <a:latin typeface="Quicksand" panose="020B0604020202020204" charset="0"/>
              </a:endParaRPr>
            </a:p>
            <a:p>
              <a:pPr marL="342900" indent="-342900">
                <a:buFont typeface="Arial" panose="020B0604020202020204" pitchFamily="34" charset="0"/>
                <a:buChar char="•"/>
              </a:pPr>
              <a:endParaRPr lang="en-GB" sz="2000" dirty="0">
                <a:latin typeface="Quicksand" panose="020B0604020202020204" charset="0"/>
              </a:endParaRPr>
            </a:p>
            <a:p>
              <a:endParaRPr lang="en-GB" sz="2000" dirty="0">
                <a:latin typeface="Quicksand" panose="020B0604020202020204" charset="0"/>
              </a:endParaRPr>
            </a:p>
            <a:p>
              <a:endParaRPr lang="en-US" sz="2000" dirty="0">
                <a:latin typeface="Quicksand" panose="020B0604020202020204" charset="0"/>
              </a:endParaRPr>
            </a:p>
          </p:txBody>
        </p:sp>
      </p:grpSp>
      <p:grpSp>
        <p:nvGrpSpPr>
          <p:cNvPr id="10" name="Group 9"/>
          <p:cNvGrpSpPr/>
          <p:nvPr/>
        </p:nvGrpSpPr>
        <p:grpSpPr>
          <a:xfrm>
            <a:off x="6422912" y="-290108"/>
            <a:ext cx="5654788" cy="7707839"/>
            <a:chOff x="6292048" y="685123"/>
            <a:chExt cx="5031311" cy="6858000"/>
          </a:xfrm>
        </p:grpSpPr>
        <p:pic>
          <p:nvPicPr>
            <p:cNvPr id="11" name="Picture 10"/>
            <p:cNvPicPr>
              <a:picLocks noChangeAspect="1"/>
            </p:cNvPicPr>
            <p:nvPr/>
          </p:nvPicPr>
          <p:blipFill rotWithShape="1">
            <a:blip r:embed="rId6" cstate="screen">
              <a:extLst>
                <a:ext uri="{BEBA8EAE-BF5A-486C-A8C5-ECC9F3942E4B}">
                  <a14:imgProps xmlns:a14="http://schemas.microsoft.com/office/drawing/2010/main">
                    <a14:imgLayer r:embed="rId7">
                      <a14:imgEffect>
                        <a14:backgroundRemoval t="9975" b="89983" l="19879" r="100000">
                          <a14:foregroundMark x1="43290" y1="20960" x2="48133" y2="17551"/>
                          <a14:foregroundMark x1="64279" y1="20833" x2="62260" y2="16246"/>
                        </a14:backgroundRemoval>
                      </a14:imgEffect>
                    </a14:imgLayer>
                  </a14:imgProps>
                </a:ext>
                <a:ext uri="{28A0092B-C50C-407E-A947-70E740481C1C}">
                  <a14:useLocalDpi xmlns:a14="http://schemas.microsoft.com/office/drawing/2010/main"/>
                </a:ext>
              </a:extLst>
            </a:blip>
            <a:srcRect/>
            <a:stretch/>
          </p:blipFill>
          <p:spPr>
            <a:xfrm>
              <a:off x="6292048" y="685123"/>
              <a:ext cx="2861784" cy="6858000"/>
            </a:xfrm>
            <a:prstGeom prst="rect">
              <a:avLst/>
            </a:prstGeom>
          </p:spPr>
        </p:pic>
        <p:pic>
          <p:nvPicPr>
            <p:cNvPr id="14" name="Picture 13"/>
            <p:cNvPicPr>
              <a:picLocks noChangeAspect="1"/>
            </p:cNvPicPr>
            <p:nvPr/>
          </p:nvPicPr>
          <p:blipFill rotWithShape="1">
            <a:blip r:embed="rId8" cstate="screen">
              <a:extLst>
                <a:ext uri="{BEBA8EAE-BF5A-486C-A8C5-ECC9F3942E4B}">
                  <a14:imgProps xmlns:a14="http://schemas.microsoft.com/office/drawing/2010/main">
                    <a14:imgLayer r:embed="rId9">
                      <a14:imgEffect>
                        <a14:backgroundRemoval t="9975" b="95918" l="0" r="79939">
                          <a14:foregroundMark x1="29990" y1="36995" x2="29585" y2="39015"/>
                        </a14:backgroundRemoval>
                      </a14:imgEffect>
                    </a14:imgLayer>
                  </a14:imgProps>
                </a:ext>
                <a:ext uri="{28A0092B-C50C-407E-A947-70E740481C1C}">
                  <a14:useLocalDpi xmlns:a14="http://schemas.microsoft.com/office/drawing/2010/main"/>
                </a:ext>
              </a:extLst>
            </a:blip>
            <a:srcRect/>
            <a:stretch/>
          </p:blipFill>
          <p:spPr>
            <a:xfrm>
              <a:off x="8750110" y="1018405"/>
              <a:ext cx="2573249" cy="6191434"/>
            </a:xfrm>
            <a:prstGeom prst="rect">
              <a:avLst/>
            </a:prstGeom>
          </p:spPr>
        </p:pic>
      </p:grpSp>
    </p:spTree>
    <p:extLst>
      <p:ext uri="{BB962C8B-B14F-4D97-AF65-F5344CB8AC3E}">
        <p14:creationId xmlns:p14="http://schemas.microsoft.com/office/powerpoint/2010/main" val="12505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B70BE0-8B72-7A42-889A-1034EAE0907D}"/>
              </a:ext>
            </a:extLst>
          </p:cNvPr>
          <p:cNvPicPr>
            <a:picLocks noChangeAspect="1"/>
          </p:cNvPicPr>
          <p:nvPr/>
        </p:nvPicPr>
        <p:blipFill>
          <a:blip r:embed="rId3"/>
          <a:stretch>
            <a:fillRect/>
          </a:stretch>
        </p:blipFill>
        <p:spPr>
          <a:xfrm>
            <a:off x="-1039528" y="2618072"/>
            <a:ext cx="13919199" cy="4239928"/>
          </a:xfrm>
          <a:prstGeom prst="rect">
            <a:avLst/>
          </a:prstGeom>
        </p:spPr>
      </p:pic>
      <p:sp>
        <p:nvSpPr>
          <p:cNvPr id="8" name="Rectangle 7"/>
          <p:cNvSpPr/>
          <p:nvPr/>
        </p:nvSpPr>
        <p:spPr>
          <a:xfrm>
            <a:off x="6814923" y="4592065"/>
            <a:ext cx="4933375" cy="1323439"/>
          </a:xfrm>
          <a:prstGeom prst="rect">
            <a:avLst/>
          </a:prstGeom>
        </p:spPr>
        <p:txBody>
          <a:bodyPr wrap="square">
            <a:spAutoFit/>
          </a:bodyPr>
          <a:lstStyle/>
          <a:p>
            <a:pPr algn="ctr"/>
            <a:r>
              <a:rPr lang="cy-GB" sz="2000" dirty="0">
                <a:solidFill>
                  <a:srgbClr val="FFFFFF"/>
                </a:solidFill>
                <a:latin typeface="Quicksand" panose="020B0604020202020204" charset="0"/>
              </a:rPr>
              <a:t>Gyda chamera obscura gallwch gipio’r byd o’ch amgylch yn berffaith trwy ragweld beth sydd ar y tu allan mewn gofod tywyll ar y tu mewn. </a:t>
            </a:r>
            <a:endParaRPr lang="en-GB" sz="3200" dirty="0">
              <a:solidFill>
                <a:srgbClr val="FFFFFF"/>
              </a:solidFill>
              <a:latin typeface="Quicksand" panose="020B0604020202020204" charset="0"/>
            </a:endParaRPr>
          </a:p>
        </p:txBody>
      </p:sp>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4325" y="1617798"/>
            <a:ext cx="5344904" cy="4707790"/>
          </a:xfrm>
          <a:prstGeom prst="roundRect">
            <a:avLst/>
          </a:prstGeom>
          <a:ln w="38100">
            <a:solidFill>
              <a:srgbClr val="FFD966"/>
            </a:solidFill>
          </a:ln>
        </p:spPr>
      </p:pic>
      <p:sp>
        <p:nvSpPr>
          <p:cNvPr id="24" name="tab">
            <a:hlinkClick r:id="" action="ppaction://hlinkshowjump?jump=nextslide"/>
            <a:extLst>
              <a:ext uri="{FF2B5EF4-FFF2-40B4-BE49-F238E27FC236}">
                <a16:creationId xmlns:a16="http://schemas.microsoft.com/office/drawing/2014/main" id="{5D4A6D55-41A0-E740-B690-104B85FC68D7}"/>
              </a:ext>
            </a:extLst>
          </p:cNvPr>
          <p:cNvSpPr/>
          <p:nvPr/>
        </p:nvSpPr>
        <p:spPr>
          <a:xfrm>
            <a:off x="6711903" y="1784181"/>
            <a:ext cx="5139416" cy="2582926"/>
          </a:xfrm>
          <a:prstGeom prst="roundRect">
            <a:avLst>
              <a:gd name="adj" fmla="val 33750"/>
            </a:avLst>
          </a:prstGeom>
          <a:solidFill>
            <a:srgbClr val="D7864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2400" dirty="0">
                <a:latin typeface="Quicksand" panose="020B0604020202020204" charset="0"/>
              </a:rPr>
              <a:t>Mae’r camera obscura yn ddyfais twyll hynafol. Daw’r enw o’r geiriau Lladin am ‘dywyll’ (obscura) ac ‘ystafell’ (camera).</a:t>
            </a:r>
            <a:endParaRPr lang="en-GB" sz="4000" dirty="0">
              <a:solidFill>
                <a:srgbClr val="FFFFFF"/>
              </a:solidFill>
              <a:latin typeface="Quicksand" panose="020B0604020202020204" charset="0"/>
            </a:endParaRPr>
          </a:p>
        </p:txBody>
      </p:sp>
      <p:sp>
        <p:nvSpPr>
          <p:cNvPr id="10" name="Rectangle 9"/>
          <p:cNvSpPr/>
          <p:nvPr/>
        </p:nvSpPr>
        <p:spPr>
          <a:xfrm>
            <a:off x="946725" y="603983"/>
            <a:ext cx="8590307" cy="706347"/>
          </a:xfrm>
          <a:prstGeom prst="rect">
            <a:avLst/>
          </a:prstGeom>
        </p:spPr>
        <p:txBody>
          <a:bodyPr wrap="square">
            <a:spAutoFit/>
          </a:bodyPr>
          <a:lstStyle/>
          <a:p>
            <a:pPr>
              <a:lnSpc>
                <a:spcPct val="107000"/>
              </a:lnSpc>
              <a:spcAft>
                <a:spcPts val="800"/>
              </a:spcAft>
            </a:pPr>
            <a:r>
              <a:rPr lang="cy-GB" sz="4000" dirty="0">
                <a:solidFill>
                  <a:srgbClr val="4E6A84"/>
                </a:solidFill>
                <a:latin typeface="Fredoka One" panose="020B0604020202020204" charset="0"/>
              </a:rPr>
              <a:t>Beth yw camera obscura?</a:t>
            </a:r>
            <a:endParaRPr lang="en-GB" sz="7200" dirty="0">
              <a:solidFill>
                <a:srgbClr val="4E6A84"/>
              </a:solidFill>
              <a:latin typeface="Fredoka One" panose="020B0604020202020204" charset="0"/>
            </a:endParaRPr>
          </a:p>
        </p:txBody>
      </p:sp>
    </p:spTree>
    <p:extLst>
      <p:ext uri="{BB962C8B-B14F-4D97-AF65-F5344CB8AC3E}">
        <p14:creationId xmlns:p14="http://schemas.microsoft.com/office/powerpoint/2010/main" val="297133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B70BE0-8B72-7A42-889A-1034EAE0907D}"/>
              </a:ext>
            </a:extLst>
          </p:cNvPr>
          <p:cNvPicPr>
            <a:picLocks noChangeAspect="1"/>
          </p:cNvPicPr>
          <p:nvPr/>
        </p:nvPicPr>
        <p:blipFill>
          <a:blip r:embed="rId3"/>
          <a:stretch>
            <a:fillRect/>
          </a:stretch>
        </p:blipFill>
        <p:spPr>
          <a:xfrm>
            <a:off x="-205854" y="3149363"/>
            <a:ext cx="13699113" cy="3718911"/>
          </a:xfrm>
          <a:prstGeom prst="rect">
            <a:avLst/>
          </a:prstGeom>
        </p:spPr>
      </p:pic>
      <p:sp>
        <p:nvSpPr>
          <p:cNvPr id="2" name="Rectangle 1"/>
          <p:cNvSpPr/>
          <p:nvPr/>
        </p:nvSpPr>
        <p:spPr>
          <a:xfrm>
            <a:off x="794325" y="614101"/>
            <a:ext cx="10777005" cy="1792094"/>
          </a:xfrm>
          <a:prstGeom prst="rect">
            <a:avLst/>
          </a:prstGeom>
        </p:spPr>
        <p:txBody>
          <a:bodyPr wrap="square">
            <a:spAutoFit/>
          </a:bodyPr>
          <a:lstStyle/>
          <a:p>
            <a:pPr>
              <a:lnSpc>
                <a:spcPct val="107000"/>
              </a:lnSpc>
              <a:spcAft>
                <a:spcPts val="800"/>
              </a:spcAft>
            </a:pPr>
            <a:r>
              <a:rPr lang="cy-GB" sz="4000" dirty="0">
                <a:solidFill>
                  <a:srgbClr val="4E6A84"/>
                </a:solidFill>
                <a:latin typeface="Fredoka One" panose="020B0604020202020204" charset="0"/>
              </a:rPr>
              <a:t>Sut mae’n gweithio?</a:t>
            </a:r>
          </a:p>
          <a:p>
            <a:pPr>
              <a:lnSpc>
                <a:spcPct val="107000"/>
              </a:lnSpc>
              <a:spcAft>
                <a:spcPts val="800"/>
              </a:spcAft>
            </a:pPr>
            <a:r>
              <a:rPr lang="cy-GB" sz="1900" dirty="0">
                <a:solidFill>
                  <a:srgbClr val="D78643"/>
                </a:solidFill>
                <a:latin typeface="Quicksand" panose="020B0604020202020204" charset="0"/>
              </a:rPr>
              <a:t>Yn ei ffurf symlaf, mae’r siambr dywyll yn ystafell fechan â thwll bychan yn un wal. </a:t>
            </a:r>
            <a:r>
              <a:rPr lang="cy-GB" sz="1900" dirty="0">
                <a:solidFill>
                  <a:srgbClr val="4E6A84"/>
                </a:solidFill>
                <a:latin typeface="Quicksand" panose="020B0604020202020204" charset="0"/>
              </a:rPr>
              <a:t>Pan fydd hi’n llachar y tu allan, mae golau’n dod i mewn drwy’r twll ac yn taflu delwedd o’r byd y tu allan ar y wal gyferbyn â’r twll. Mae’r ddelwedd hon wyneb i waered a gyda’r cefn yn y tu blaen.</a:t>
            </a:r>
            <a:endParaRPr lang="en-GB" sz="1900" dirty="0">
              <a:solidFill>
                <a:srgbClr val="4E6A84"/>
              </a:solidFill>
              <a:latin typeface="Quicksand" panose="020B0604020202020204" charset="0"/>
            </a:endParaRPr>
          </a:p>
        </p:txBody>
      </p:sp>
      <p:pic>
        <p:nvPicPr>
          <p:cNvPr id="16" name="Picture 15"/>
          <p:cNvPicPr>
            <a:picLocks noChangeAspect="1"/>
          </p:cNvPicPr>
          <p:nvPr/>
        </p:nvPicPr>
        <p:blipFill>
          <a:blip r:embed="rId4" cstate="screen">
            <a:extLst>
              <a:ext uri="{BEBA8EAE-BF5A-486C-A8C5-ECC9F3942E4B}">
                <a14:imgProps xmlns:a14="http://schemas.microsoft.com/office/drawing/2010/main">
                  <a14:imgLayer r:embed="rId5">
                    <a14:imgEffect>
                      <a14:backgroundRemoval t="4783" b="90000" l="10000" r="90000">
                        <a14:backgroundMark x1="68058" y1="49900" x2="67626" y2="50234"/>
                        <a14:backgroundMark x1="70791" y1="51104" x2="70935" y2="50736"/>
                        <a14:backgroundMark x1="75540" y1="53612" x2="75540" y2="53478"/>
                        <a14:backgroundMark x1="30791" y1="48963" x2="31007" y2="48629"/>
                        <a14:backgroundMark x1="50072" y1="8763" x2="50935" y2="8763"/>
                        <a14:backgroundMark x1="58921" y1="9465" x2="58921" y2="9264"/>
                        <a14:backgroundMark x1="42806" y1="9431" x2="42734" y2="9398"/>
                      </a14:backgroundRemoval>
                    </a14:imgEffect>
                  </a14:imgLayer>
                </a14:imgProps>
              </a:ext>
              <a:ext uri="{28A0092B-C50C-407E-A947-70E740481C1C}">
                <a14:useLocalDpi xmlns:a14="http://schemas.microsoft.com/office/drawing/2010/main"/>
              </a:ext>
            </a:extLst>
          </a:blip>
          <a:stretch>
            <a:fillRect/>
          </a:stretch>
        </p:blipFill>
        <p:spPr>
          <a:xfrm>
            <a:off x="-1205120" y="2188887"/>
            <a:ext cx="4255008" cy="9152860"/>
          </a:xfrm>
          <a:prstGeom prst="rect">
            <a:avLst/>
          </a:prstGeom>
        </p:spPr>
      </p:pic>
      <p:pic>
        <p:nvPicPr>
          <p:cNvPr id="15" name="Picture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28107" y="2825885"/>
            <a:ext cx="3295145" cy="3001633"/>
          </a:xfrm>
          <a:prstGeom prst="rect">
            <a:avLst/>
          </a:prstGeom>
        </p:spPr>
      </p:pic>
      <p:sp>
        <p:nvSpPr>
          <p:cNvPr id="6" name="Rectangle 5"/>
          <p:cNvSpPr/>
          <p:nvPr/>
        </p:nvSpPr>
        <p:spPr>
          <a:xfrm>
            <a:off x="2021395" y="3302050"/>
            <a:ext cx="2393634" cy="2031325"/>
          </a:xfrm>
          <a:prstGeom prst="rect">
            <a:avLst/>
          </a:prstGeom>
        </p:spPr>
        <p:txBody>
          <a:bodyPr wrap="square">
            <a:spAutoFit/>
          </a:bodyPr>
          <a:lstStyle/>
          <a:p>
            <a:pPr algn="ctr"/>
            <a:r>
              <a:rPr lang="cy-GB" dirty="0">
                <a:solidFill>
                  <a:srgbClr val="D78643"/>
                </a:solidFill>
                <a:latin typeface="Quicksand" panose="020B0604020202020204" charset="0"/>
              </a:rPr>
              <a:t>Mae twll bychan yn creu delwedd siarp a llem, sy’n weddol dywyll, a thwll mwy yn creu llun mwy llachar ond heb ffocws cystal. </a:t>
            </a:r>
            <a:endParaRPr lang="en-GB" dirty="0">
              <a:solidFill>
                <a:srgbClr val="D78643"/>
              </a:solidFill>
              <a:latin typeface="Quicksand" panose="020B0604020202020204" charset="0"/>
            </a:endParaRPr>
          </a:p>
        </p:txBody>
      </p:sp>
      <p:pic>
        <p:nvPicPr>
          <p:cNvPr id="10" name="Picture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292922" y="2714475"/>
            <a:ext cx="6278408" cy="3532651"/>
          </a:xfrm>
          <a:prstGeom prst="roundRect">
            <a:avLst/>
          </a:prstGeom>
          <a:ln w="38100">
            <a:solidFill>
              <a:srgbClr val="FFD966"/>
            </a:solidFill>
          </a:ln>
        </p:spPr>
      </p:pic>
      <p:sp>
        <p:nvSpPr>
          <p:cNvPr id="13" name="tab">
            <a:hlinkClick r:id="" action="ppaction://hlinkshowjump?jump=nextslide"/>
            <a:extLst>
              <a:ext uri="{FF2B5EF4-FFF2-40B4-BE49-F238E27FC236}">
                <a16:creationId xmlns:a16="http://schemas.microsoft.com/office/drawing/2014/main" id="{25199870-E06E-7747-AA00-3D82DF46AD19}"/>
              </a:ext>
            </a:extLst>
          </p:cNvPr>
          <p:cNvSpPr/>
          <p:nvPr/>
        </p:nvSpPr>
        <p:spPr>
          <a:xfrm>
            <a:off x="5493191" y="5523556"/>
            <a:ext cx="1381742" cy="422988"/>
          </a:xfrm>
          <a:prstGeom prst="roundRect">
            <a:avLst>
              <a:gd name="adj" fmla="val 33750"/>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y-GB" b="1" dirty="0">
                <a:solidFill>
                  <a:srgbClr val="4E6A84"/>
                </a:solidFill>
                <a:latin typeface="Quicksand" panose="020B0604020202020204" charset="0"/>
              </a:rPr>
              <a:t>Gwrthrych</a:t>
            </a:r>
            <a:endParaRPr lang="en-GB" b="1" dirty="0">
              <a:solidFill>
                <a:srgbClr val="4E6A84"/>
              </a:solidFill>
              <a:latin typeface="Quicksand" panose="020B0604020202020204" charset="0"/>
            </a:endParaRPr>
          </a:p>
        </p:txBody>
      </p:sp>
      <p:sp>
        <p:nvSpPr>
          <p:cNvPr id="14" name="tab">
            <a:hlinkClick r:id="" action="ppaction://hlinkshowjump?jump=nextslide"/>
            <a:extLst>
              <a:ext uri="{FF2B5EF4-FFF2-40B4-BE49-F238E27FC236}">
                <a16:creationId xmlns:a16="http://schemas.microsoft.com/office/drawing/2014/main" id="{25199870-E06E-7747-AA00-3D82DF46AD19}"/>
              </a:ext>
            </a:extLst>
          </p:cNvPr>
          <p:cNvSpPr/>
          <p:nvPr/>
        </p:nvSpPr>
        <p:spPr>
          <a:xfrm>
            <a:off x="9431867" y="5523556"/>
            <a:ext cx="1777240" cy="422988"/>
          </a:xfrm>
          <a:prstGeom prst="roundRect">
            <a:avLst>
              <a:gd name="adj" fmla="val 33750"/>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b="1" dirty="0">
                <a:solidFill>
                  <a:srgbClr val="4E6A84"/>
                </a:solidFill>
                <a:latin typeface="Quicksand" panose="020B0604020202020204" charset="0"/>
              </a:rPr>
              <a:t>Ystafell dywyll</a:t>
            </a:r>
            <a:endParaRPr lang="en-GB" b="1" dirty="0">
              <a:solidFill>
                <a:srgbClr val="4E6A84"/>
              </a:solidFill>
              <a:latin typeface="Quicksand" panose="020B0604020202020204" charset="0"/>
            </a:endParaRPr>
          </a:p>
        </p:txBody>
      </p:sp>
      <p:sp>
        <p:nvSpPr>
          <p:cNvPr id="17" name="tab">
            <a:hlinkClick r:id="" action="ppaction://hlinkshowjump?jump=nextslide"/>
            <a:extLst>
              <a:ext uri="{FF2B5EF4-FFF2-40B4-BE49-F238E27FC236}">
                <a16:creationId xmlns:a16="http://schemas.microsoft.com/office/drawing/2014/main" id="{25199870-E06E-7747-AA00-3D82DF46AD19}"/>
              </a:ext>
            </a:extLst>
          </p:cNvPr>
          <p:cNvSpPr/>
          <p:nvPr/>
        </p:nvSpPr>
        <p:spPr>
          <a:xfrm>
            <a:off x="6996140" y="3870559"/>
            <a:ext cx="1952779" cy="396567"/>
          </a:xfrm>
          <a:prstGeom prst="roundRect">
            <a:avLst>
              <a:gd name="adj" fmla="val 33750"/>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b="1" dirty="0">
                <a:solidFill>
                  <a:srgbClr val="4E6A84"/>
                </a:solidFill>
                <a:latin typeface="Quicksand" panose="020B0604020202020204" charset="0"/>
              </a:rPr>
              <a:t>Pelydrau o olau</a:t>
            </a:r>
            <a:endParaRPr lang="en-GB" b="1" dirty="0">
              <a:solidFill>
                <a:srgbClr val="4E6A84"/>
              </a:solidFill>
              <a:latin typeface="Quicksand" panose="020B0604020202020204" charset="0"/>
            </a:endParaRPr>
          </a:p>
        </p:txBody>
      </p:sp>
      <p:grpSp>
        <p:nvGrpSpPr>
          <p:cNvPr id="8" name="Group 7"/>
          <p:cNvGrpSpPr/>
          <p:nvPr/>
        </p:nvGrpSpPr>
        <p:grpSpPr>
          <a:xfrm>
            <a:off x="7300071" y="4916381"/>
            <a:ext cx="122766" cy="186266"/>
            <a:chOff x="7300071" y="4916381"/>
            <a:chExt cx="122766" cy="186266"/>
          </a:xfrm>
        </p:grpSpPr>
        <p:cxnSp>
          <p:nvCxnSpPr>
            <p:cNvPr id="4" name="Straight Connector 3"/>
            <p:cNvCxnSpPr/>
            <p:nvPr/>
          </p:nvCxnSpPr>
          <p:spPr>
            <a:xfrm>
              <a:off x="7300071" y="4916381"/>
              <a:ext cx="122766" cy="677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7361454" y="4984114"/>
              <a:ext cx="59267" cy="118533"/>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9" name="Straight Connector 18"/>
          <p:cNvCxnSpPr/>
          <p:nvPr/>
        </p:nvCxnSpPr>
        <p:spPr>
          <a:xfrm>
            <a:off x="10154181" y="3802827"/>
            <a:ext cx="122766" cy="677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0215564" y="3870560"/>
            <a:ext cx="59267" cy="118533"/>
          </a:xfrm>
          <a:prstGeom prst="line">
            <a:avLst/>
          </a:prstGeom>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rot="2133622">
            <a:off x="6936120" y="3581216"/>
            <a:ext cx="122766" cy="186266"/>
            <a:chOff x="7300071" y="4916381"/>
            <a:chExt cx="122766" cy="186266"/>
          </a:xfrm>
        </p:grpSpPr>
        <p:cxnSp>
          <p:nvCxnSpPr>
            <p:cNvPr id="22" name="Straight Connector 21"/>
            <p:cNvCxnSpPr/>
            <p:nvPr/>
          </p:nvCxnSpPr>
          <p:spPr>
            <a:xfrm>
              <a:off x="7300071" y="4916381"/>
              <a:ext cx="122766" cy="677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7361454" y="4984114"/>
              <a:ext cx="59267" cy="11853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rot="2133622">
            <a:off x="9963302" y="4658959"/>
            <a:ext cx="122766" cy="186266"/>
            <a:chOff x="7300071" y="4916381"/>
            <a:chExt cx="122766" cy="186266"/>
          </a:xfrm>
        </p:grpSpPr>
        <p:cxnSp>
          <p:nvCxnSpPr>
            <p:cNvPr id="25" name="Straight Connector 24"/>
            <p:cNvCxnSpPr/>
            <p:nvPr/>
          </p:nvCxnSpPr>
          <p:spPr>
            <a:xfrm>
              <a:off x="7300071" y="4916381"/>
              <a:ext cx="122766" cy="677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7361454" y="4984114"/>
              <a:ext cx="59267" cy="118533"/>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923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4B70BE0-8B72-7A42-889A-1034EAE0907D}"/>
              </a:ext>
            </a:extLst>
          </p:cNvPr>
          <p:cNvPicPr>
            <a:picLocks noChangeAspect="1"/>
          </p:cNvPicPr>
          <p:nvPr/>
        </p:nvPicPr>
        <p:blipFill>
          <a:blip r:embed="rId3"/>
          <a:stretch>
            <a:fillRect/>
          </a:stretch>
        </p:blipFill>
        <p:spPr>
          <a:xfrm>
            <a:off x="-205854" y="3360607"/>
            <a:ext cx="13699113" cy="3497393"/>
          </a:xfrm>
          <a:prstGeom prst="rect">
            <a:avLst/>
          </a:prstGeom>
        </p:spPr>
      </p:pic>
      <p:sp>
        <p:nvSpPr>
          <p:cNvPr id="2" name="Rectangle 1"/>
          <p:cNvSpPr/>
          <p:nvPr/>
        </p:nvSpPr>
        <p:spPr>
          <a:xfrm>
            <a:off x="542194" y="420944"/>
            <a:ext cx="8353327" cy="706347"/>
          </a:xfrm>
          <a:prstGeom prst="rect">
            <a:avLst/>
          </a:prstGeom>
        </p:spPr>
        <p:txBody>
          <a:bodyPr wrap="square">
            <a:spAutoFit/>
          </a:bodyPr>
          <a:lstStyle/>
          <a:p>
            <a:pPr>
              <a:lnSpc>
                <a:spcPct val="107000"/>
              </a:lnSpc>
              <a:spcAft>
                <a:spcPts val="800"/>
              </a:spcAft>
            </a:pPr>
            <a:r>
              <a:rPr lang="cy-GB" sz="4000" dirty="0">
                <a:solidFill>
                  <a:srgbClr val="4E6A84"/>
                </a:solidFill>
                <a:latin typeface="Fredoka One" panose="020B0604020202020204" charset="0"/>
              </a:rPr>
              <a:t>Y ddyfais</a:t>
            </a:r>
            <a:endParaRPr lang="en-GB" sz="4000" dirty="0">
              <a:solidFill>
                <a:srgbClr val="4E6A84"/>
              </a:solidFill>
              <a:latin typeface="Fredoka One" panose="020B0604020202020204" charset="0"/>
            </a:endParaRPr>
          </a:p>
        </p:txBody>
      </p:sp>
      <p:sp>
        <p:nvSpPr>
          <p:cNvPr id="38" name="Rectangle 37"/>
          <p:cNvSpPr/>
          <p:nvPr/>
        </p:nvSpPr>
        <p:spPr>
          <a:xfrm>
            <a:off x="542195" y="1424865"/>
            <a:ext cx="5642705" cy="1754326"/>
          </a:xfrm>
          <a:prstGeom prst="rect">
            <a:avLst/>
          </a:prstGeom>
        </p:spPr>
        <p:txBody>
          <a:bodyPr wrap="square">
            <a:spAutoFit/>
          </a:bodyPr>
          <a:lstStyle/>
          <a:p>
            <a:r>
              <a:rPr lang="cy-GB" sz="2000" dirty="0">
                <a:solidFill>
                  <a:srgbClr val="4E6A84"/>
                </a:solidFill>
                <a:latin typeface="Quicksand" panose="020B0604020202020204" charset="0"/>
              </a:rPr>
              <a:t>Cafodd y cyfeiriadau cynharaf swyddogol eu cofnodi gan Alhazen, ysgolhaig Arabeg tua 1030 OG. Dywedir ei fod wedi dyfeisio’r camera obscura yn ogystal â’r </a:t>
            </a:r>
            <a:r>
              <a:rPr lang="cy-GB" sz="2400" dirty="0">
                <a:solidFill>
                  <a:srgbClr val="D78643"/>
                </a:solidFill>
                <a:latin typeface="Fredoka One" panose="020B0604020202020204" charset="0"/>
              </a:rPr>
              <a:t>camera twll pin</a:t>
            </a:r>
            <a:r>
              <a:rPr lang="cy-GB" sz="2000" dirty="0">
                <a:solidFill>
                  <a:srgbClr val="4E6A84"/>
                </a:solidFill>
                <a:latin typeface="Quicksand" panose="020B0604020202020204" charset="0"/>
              </a:rPr>
              <a:t> (a oedd yn seiliedig ar yr un syniad).</a:t>
            </a:r>
            <a:endParaRPr lang="en-GB" sz="2400" dirty="0">
              <a:solidFill>
                <a:srgbClr val="4E6A84"/>
              </a:solidFill>
              <a:latin typeface="Quicksand" panose="020B0604020202020204" charset="0"/>
            </a:endParaRPr>
          </a:p>
        </p:txBody>
      </p:sp>
      <p:grpSp>
        <p:nvGrpSpPr>
          <p:cNvPr id="23" name="Group 22">
            <a:extLst>
              <a:ext uri="{FF2B5EF4-FFF2-40B4-BE49-F238E27FC236}">
                <a16:creationId xmlns:a16="http://schemas.microsoft.com/office/drawing/2014/main" id="{C2018A6C-E7DA-A04D-B019-AE58875BCFD4}"/>
              </a:ext>
            </a:extLst>
          </p:cNvPr>
          <p:cNvGrpSpPr/>
          <p:nvPr/>
        </p:nvGrpSpPr>
        <p:grpSpPr>
          <a:xfrm>
            <a:off x="656494" y="3322507"/>
            <a:ext cx="3690496" cy="4313702"/>
            <a:chOff x="5097359" y="3102979"/>
            <a:chExt cx="3690496" cy="6593404"/>
          </a:xfrm>
        </p:grpSpPr>
        <p:pic>
          <p:nvPicPr>
            <p:cNvPr id="24" name="Graphic 11">
              <a:extLst>
                <a:ext uri="{FF2B5EF4-FFF2-40B4-BE49-F238E27FC236}">
                  <a16:creationId xmlns:a16="http://schemas.microsoft.com/office/drawing/2014/main" id="{93DE2649-99BA-8047-8421-DFC4AAB77F0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flipH="1">
              <a:off x="5097359" y="3102979"/>
              <a:ext cx="3690496" cy="6593404"/>
            </a:xfrm>
            <a:prstGeom prst="rect">
              <a:avLst/>
            </a:prstGeom>
          </p:spPr>
        </p:pic>
        <p:sp>
          <p:nvSpPr>
            <p:cNvPr id="25" name="TextBox 24">
              <a:extLst>
                <a:ext uri="{FF2B5EF4-FFF2-40B4-BE49-F238E27FC236}">
                  <a16:creationId xmlns:a16="http://schemas.microsoft.com/office/drawing/2014/main" id="{F9595D39-4F6C-EA45-9027-DC4783050CFC}"/>
                </a:ext>
              </a:extLst>
            </p:cNvPr>
            <p:cNvSpPr txBox="1"/>
            <p:nvPr/>
          </p:nvSpPr>
          <p:spPr>
            <a:xfrm>
              <a:off x="5650294" y="4267735"/>
              <a:ext cx="2766498" cy="3763441"/>
            </a:xfrm>
            <a:prstGeom prst="rect">
              <a:avLst/>
            </a:prstGeom>
            <a:noFill/>
          </p:spPr>
          <p:txBody>
            <a:bodyPr wrap="square" rtlCol="0">
              <a:spAutoFit/>
            </a:bodyPr>
            <a:lstStyle/>
            <a:p>
              <a:r>
                <a:rPr lang="cy-GB" sz="2200" dirty="0">
                  <a:solidFill>
                    <a:srgbClr val="FFFFFF"/>
                  </a:solidFill>
                  <a:latin typeface="Quicksand" panose="020B0604020202020204" charset="0"/>
                </a:rPr>
                <a:t>Erbyn yr 1550au roedd lensys optegol yn cael eu defnyddio i hybu disgleirdeb a miniogrwydd y llun a gâi ei daflu.</a:t>
              </a:r>
              <a:endParaRPr lang="en-US" sz="2200" dirty="0">
                <a:solidFill>
                  <a:srgbClr val="FFFFFF"/>
                </a:solidFill>
                <a:latin typeface="Quicksand" panose="020B0604020202020204" charset="0"/>
              </a:endParaRPr>
            </a:p>
          </p:txBody>
        </p:sp>
      </p:grpSp>
      <p:pic>
        <p:nvPicPr>
          <p:cNvPr id="27" name="Picture 26"/>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538474" y="526774"/>
            <a:ext cx="4930413" cy="6104824"/>
          </a:xfrm>
          <a:prstGeom prst="roundRect">
            <a:avLst/>
          </a:prstGeom>
          <a:ln w="38100">
            <a:solidFill>
              <a:srgbClr val="FFD966"/>
            </a:solidFill>
          </a:ln>
        </p:spPr>
      </p:pic>
    </p:spTree>
    <p:extLst>
      <p:ext uri="{BB962C8B-B14F-4D97-AF65-F5344CB8AC3E}">
        <p14:creationId xmlns:p14="http://schemas.microsoft.com/office/powerpoint/2010/main" val="148839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4B70BE0-8B72-7A42-889A-1034EAE0907D}"/>
              </a:ext>
            </a:extLst>
          </p:cNvPr>
          <p:cNvPicPr>
            <a:picLocks noChangeAspect="1"/>
          </p:cNvPicPr>
          <p:nvPr/>
        </p:nvPicPr>
        <p:blipFill>
          <a:blip r:embed="rId3"/>
          <a:stretch>
            <a:fillRect/>
          </a:stretch>
        </p:blipFill>
        <p:spPr>
          <a:xfrm>
            <a:off x="-1" y="4025900"/>
            <a:ext cx="12192001" cy="2832100"/>
          </a:xfrm>
          <a:prstGeom prst="rect">
            <a:avLst/>
          </a:prstGeom>
        </p:spPr>
      </p:pic>
      <p:sp>
        <p:nvSpPr>
          <p:cNvPr id="2" name="Rectangle 1"/>
          <p:cNvSpPr/>
          <p:nvPr/>
        </p:nvSpPr>
        <p:spPr>
          <a:xfrm>
            <a:off x="542194" y="420944"/>
            <a:ext cx="10659205" cy="706347"/>
          </a:xfrm>
          <a:prstGeom prst="rect">
            <a:avLst/>
          </a:prstGeom>
        </p:spPr>
        <p:txBody>
          <a:bodyPr wrap="square">
            <a:spAutoFit/>
          </a:bodyPr>
          <a:lstStyle/>
          <a:p>
            <a:pPr>
              <a:lnSpc>
                <a:spcPct val="107000"/>
              </a:lnSpc>
              <a:spcAft>
                <a:spcPts val="800"/>
              </a:spcAft>
            </a:pPr>
            <a:r>
              <a:rPr lang="cy-GB" sz="4000" dirty="0">
                <a:solidFill>
                  <a:srgbClr val="4E6A84"/>
                </a:solidFill>
                <a:latin typeface="Fredoka One" panose="020B0604020202020204" charset="0"/>
              </a:rPr>
              <a:t>Camera obscura </a:t>
            </a:r>
            <a:r>
              <a:rPr lang="cy-GB" sz="4000" dirty="0">
                <a:solidFill>
                  <a:srgbClr val="D78643"/>
                </a:solidFill>
                <a:latin typeface="Fredoka One" panose="020B0604020202020204" charset="0"/>
              </a:rPr>
              <a:t>cludadwy</a:t>
            </a:r>
            <a:endParaRPr lang="en-GB" sz="4000" dirty="0">
              <a:solidFill>
                <a:srgbClr val="D78643"/>
              </a:solidFill>
              <a:latin typeface="Fredoka One" panose="020B0604020202020204" charset="0"/>
            </a:endParaRPr>
          </a:p>
        </p:txBody>
      </p:sp>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1500" y="3095292"/>
            <a:ext cx="4978400" cy="3305399"/>
          </a:xfrm>
          <a:prstGeom prst="roundRect">
            <a:avLst/>
          </a:prstGeom>
          <a:ln w="38100">
            <a:solidFill>
              <a:srgbClr val="FFD966"/>
            </a:solidFill>
          </a:ln>
        </p:spPr>
      </p:pic>
      <p:pic>
        <p:nvPicPr>
          <p:cNvPr id="8" name="Picture 7"/>
          <p:cNvPicPr>
            <a:picLocks noChangeAspect="1"/>
          </p:cNvPicPr>
          <p:nvPr/>
        </p:nvPicPr>
        <p:blipFill>
          <a:blip r:embed="rId5" cstate="screen">
            <a:extLst>
              <a:ext uri="{BEBA8EAE-BF5A-486C-A8C5-ECC9F3942E4B}">
                <a14:imgProps xmlns:a14="http://schemas.microsoft.com/office/drawing/2010/main">
                  <a14:imgLayer r:embed="rId6">
                    <a14:imgEffect>
                      <a14:backgroundRemoval t="6965" b="89983" l="9970" r="89980">
                        <a14:foregroundMark x1="49260" y1="22189" x2="35933" y2="53466"/>
                        <a14:foregroundMark x1="72359" y1="41294" x2="73889" y2="41028"/>
                        <a14:backgroundMark x1="26012" y1="41294" x2="26012" y2="40730"/>
                        <a14:backgroundMark x1="44126" y1="21294" x2="43682" y2="21725"/>
                      </a14:backgroundRemoval>
                    </a14:imgEffect>
                  </a14:imgLayer>
                </a14:imgProps>
              </a:ext>
              <a:ext uri="{28A0092B-C50C-407E-A947-70E740481C1C}">
                <a14:useLocalDpi xmlns:a14="http://schemas.microsoft.com/office/drawing/2010/main"/>
              </a:ext>
            </a:extLst>
          </a:blip>
          <a:stretch>
            <a:fillRect/>
          </a:stretch>
        </p:blipFill>
        <p:spPr>
          <a:xfrm flipH="1">
            <a:off x="8183242" y="-190873"/>
            <a:ext cx="5158146" cy="8000836"/>
          </a:xfrm>
          <a:prstGeom prst="rect">
            <a:avLst/>
          </a:prstGeom>
        </p:spPr>
      </p:pic>
      <p:sp>
        <p:nvSpPr>
          <p:cNvPr id="38" name="Rectangle 37"/>
          <p:cNvSpPr/>
          <p:nvPr/>
        </p:nvSpPr>
        <p:spPr>
          <a:xfrm>
            <a:off x="567479" y="1362793"/>
            <a:ext cx="8576521" cy="1384995"/>
          </a:xfrm>
          <a:prstGeom prst="rect">
            <a:avLst/>
          </a:prstGeom>
        </p:spPr>
        <p:txBody>
          <a:bodyPr wrap="square">
            <a:spAutoFit/>
          </a:bodyPr>
          <a:lstStyle/>
          <a:p>
            <a:r>
              <a:rPr lang="cy-GB" sz="2000" dirty="0">
                <a:solidFill>
                  <a:srgbClr val="4E6A84"/>
                </a:solidFill>
                <a:latin typeface="Quicksand" panose="020B0604020202020204" charset="0"/>
              </a:rPr>
              <a:t>Yn yr 17eg ganrif, roedd fersiynau </a:t>
            </a:r>
            <a:r>
              <a:rPr lang="cy-GB" sz="2400" dirty="0">
                <a:solidFill>
                  <a:srgbClr val="D78643"/>
                </a:solidFill>
                <a:latin typeface="Fredoka One" panose="020B0604020202020204" charset="0"/>
              </a:rPr>
              <a:t>cludadwy</a:t>
            </a:r>
            <a:r>
              <a:rPr lang="cy-GB" sz="2000" dirty="0">
                <a:solidFill>
                  <a:srgbClr val="4E6A84"/>
                </a:solidFill>
                <a:latin typeface="Quicksand" panose="020B0604020202020204" charset="0"/>
              </a:rPr>
              <a:t> yn cael eu defnyddio’n aml gan arlunwyr i’w helpu nhw i ddarlunio’n gywir. Byddai peintwyr yn defnyddio camera obscura fel hyn ar gyfer gwneud brasluniau manwl a chywir o olygfeydd - fel tirluniau neu beirianneg.</a:t>
            </a:r>
            <a:endParaRPr lang="en-GB" sz="2000" dirty="0">
              <a:solidFill>
                <a:srgbClr val="4E6A84"/>
              </a:solidFill>
              <a:latin typeface="Quicksand" panose="020B0604020202020204" charset="0"/>
            </a:endParaRPr>
          </a:p>
        </p:txBody>
      </p:sp>
      <p:grpSp>
        <p:nvGrpSpPr>
          <p:cNvPr id="25" name="Group 24"/>
          <p:cNvGrpSpPr/>
          <p:nvPr/>
        </p:nvGrpSpPr>
        <p:grpSpPr>
          <a:xfrm>
            <a:off x="567478" y="3095291"/>
            <a:ext cx="4982421" cy="3305399"/>
            <a:chOff x="567478" y="3095291"/>
            <a:chExt cx="4982421" cy="3305399"/>
          </a:xfrm>
        </p:grpSpPr>
        <p:sp>
          <p:nvSpPr>
            <p:cNvPr id="23" name="Rounded Rectangle 22"/>
            <p:cNvSpPr/>
            <p:nvPr/>
          </p:nvSpPr>
          <p:spPr>
            <a:xfrm>
              <a:off x="567478" y="3095291"/>
              <a:ext cx="4982421" cy="3305399"/>
            </a:xfrm>
            <a:prstGeom prst="round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949218" y="3545821"/>
              <a:ext cx="4218940" cy="2469907"/>
            </a:xfrm>
            <a:prstGeom prst="rect">
              <a:avLst/>
            </a:prstGeom>
          </p:spPr>
          <p:txBody>
            <a:bodyPr wrap="square">
              <a:spAutoFit/>
            </a:bodyPr>
            <a:lstStyle/>
            <a:p>
              <a:pPr algn="ctr"/>
              <a:r>
                <a:rPr lang="en-GB" dirty="0">
                  <a:solidFill>
                    <a:srgbClr val="4E6A84"/>
                  </a:solidFill>
                  <a:latin typeface="Quicksand" panose="020B0604020202020204" charset="0"/>
                </a:rPr>
                <a:t>“</a:t>
              </a:r>
              <a:r>
                <a:rPr lang="cy-GB" dirty="0">
                  <a:solidFill>
                    <a:srgbClr val="4E6A84"/>
                  </a:solidFill>
                  <a:latin typeface="Quicksand" panose="020B0604020202020204" charset="0"/>
                </a:rPr>
                <a:t>Ar y papur fe welwch yr holl olygfa fel y mae, gyda’i bellteroedd, ei liwiau a’i gysgodion a’i symudiadau, y cymylau, dŵr yn sgleinio, adar yn hedfan.  Drwy afael yn y papur a’i gadw’n llonydd gallwch wneud amlinelliad gyda beiro o’r holl olygfa.”</a:t>
              </a:r>
              <a:endParaRPr lang="en-GB" dirty="0">
                <a:solidFill>
                  <a:srgbClr val="4E6A84"/>
                </a:solidFill>
                <a:latin typeface="Quicksand" panose="020B0604020202020204" charset="0"/>
              </a:endParaRPr>
            </a:p>
            <a:p>
              <a:pPr algn="ctr"/>
              <a:endParaRPr lang="en-GB" sz="1050" dirty="0">
                <a:solidFill>
                  <a:srgbClr val="4E6A84"/>
                </a:solidFill>
                <a:latin typeface="Quicksand" panose="020B0604020202020204" charset="0"/>
              </a:endParaRPr>
            </a:p>
            <a:p>
              <a:pPr algn="ctr"/>
              <a:r>
                <a:rPr lang="en-GB" dirty="0">
                  <a:solidFill>
                    <a:srgbClr val="4E6A84"/>
                  </a:solidFill>
                </a:rPr>
                <a:t>Daniele </a:t>
              </a:r>
              <a:r>
                <a:rPr lang="en-GB" dirty="0" err="1">
                  <a:solidFill>
                    <a:srgbClr val="4E6A84"/>
                  </a:solidFill>
                </a:rPr>
                <a:t>Barbaro</a:t>
              </a:r>
              <a:r>
                <a:rPr lang="en-GB" dirty="0">
                  <a:solidFill>
                    <a:srgbClr val="4E6A84"/>
                  </a:solidFill>
                </a:rPr>
                <a:t>, 1568</a:t>
              </a:r>
              <a:endParaRPr lang="en-GB" dirty="0">
                <a:solidFill>
                  <a:srgbClr val="4E6A84"/>
                </a:solidFill>
                <a:latin typeface="Quicksand" panose="020B0604020202020204" charset="0"/>
              </a:endParaRPr>
            </a:p>
          </p:txBody>
        </p:sp>
      </p:grpSp>
      <p:pic>
        <p:nvPicPr>
          <p:cNvPr id="26" name="Picture 2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71796" y="3645995"/>
            <a:ext cx="2964319" cy="2269557"/>
          </a:xfrm>
          <a:prstGeom prst="roundRect">
            <a:avLst/>
          </a:prstGeom>
          <a:ln w="38100">
            <a:solidFill>
              <a:srgbClr val="FFD966"/>
            </a:solidFill>
          </a:ln>
        </p:spPr>
      </p:pic>
    </p:spTree>
    <p:extLst>
      <p:ext uri="{BB962C8B-B14F-4D97-AF65-F5344CB8AC3E}">
        <p14:creationId xmlns:p14="http://schemas.microsoft.com/office/powerpoint/2010/main" val="316976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0-#ppt_w/2"/>
                                          </p:val>
                                        </p:tav>
                                        <p:tav tm="100000">
                                          <p:val>
                                            <p:strVal val="#ppt_x"/>
                                          </p:val>
                                        </p:tav>
                                      </p:tavLst>
                                    </p:anim>
                                    <p:anim calcmode="lin" valueType="num">
                                      <p:cBhvr additive="base">
                                        <p:cTn id="14"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4B70BE0-8B72-7A42-889A-1034EAE0907D}"/>
              </a:ext>
            </a:extLst>
          </p:cNvPr>
          <p:cNvPicPr>
            <a:picLocks noChangeAspect="1"/>
          </p:cNvPicPr>
          <p:nvPr/>
        </p:nvPicPr>
        <p:blipFill>
          <a:blip r:embed="rId3"/>
          <a:stretch>
            <a:fillRect/>
          </a:stretch>
        </p:blipFill>
        <p:spPr>
          <a:xfrm>
            <a:off x="0" y="3139089"/>
            <a:ext cx="13699113" cy="3718911"/>
          </a:xfrm>
          <a:prstGeom prst="rect">
            <a:avLst/>
          </a:prstGeom>
        </p:spPr>
      </p:pic>
      <p:pic>
        <p:nvPicPr>
          <p:cNvPr id="10" name="Picture 9"/>
          <p:cNvPicPr>
            <a:picLocks noChangeAspect="1"/>
          </p:cNvPicPr>
          <p:nvPr/>
        </p:nvPicPr>
        <p:blipFill>
          <a:blip r:embed="rId4" cstate="screen">
            <a:extLst>
              <a:ext uri="{BEBA8EAE-BF5A-486C-A8C5-ECC9F3942E4B}">
                <a14:imgProps xmlns:a14="http://schemas.microsoft.com/office/drawing/2010/main">
                  <a14:imgLayer r:embed="rId5">
                    <a14:imgEffect>
                      <a14:backgroundRemoval t="4783" b="90000" l="10000" r="90000">
                        <a14:backgroundMark x1="68058" y1="49900" x2="67626" y2="50234"/>
                        <a14:backgroundMark x1="70791" y1="51104" x2="70935" y2="50736"/>
                        <a14:backgroundMark x1="75540" y1="53612" x2="75540" y2="53478"/>
                        <a14:backgroundMark x1="30791" y1="48963" x2="31007" y2="48629"/>
                        <a14:backgroundMark x1="50072" y1="8763" x2="50935" y2="8763"/>
                        <a14:backgroundMark x1="58921" y1="9465" x2="58921" y2="9264"/>
                        <a14:backgroundMark x1="42806" y1="9431" x2="42734" y2="9398"/>
                      </a14:backgroundRemoval>
                    </a14:imgEffect>
                  </a14:imgLayer>
                </a14:imgProps>
              </a:ext>
              <a:ext uri="{28A0092B-C50C-407E-A947-70E740481C1C}">
                <a14:useLocalDpi xmlns:a14="http://schemas.microsoft.com/office/drawing/2010/main"/>
              </a:ext>
            </a:extLst>
          </a:blip>
          <a:stretch>
            <a:fillRect/>
          </a:stretch>
        </p:blipFill>
        <p:spPr>
          <a:xfrm>
            <a:off x="-663276" y="2749064"/>
            <a:ext cx="4255008" cy="9152860"/>
          </a:xfrm>
          <a:prstGeom prst="rect">
            <a:avLst/>
          </a:prstGeom>
        </p:spPr>
      </p:pic>
      <p:sp>
        <p:nvSpPr>
          <p:cNvPr id="2" name="Rectangle 1"/>
          <p:cNvSpPr/>
          <p:nvPr/>
        </p:nvSpPr>
        <p:spPr>
          <a:xfrm>
            <a:off x="542195" y="420944"/>
            <a:ext cx="7851790" cy="750975"/>
          </a:xfrm>
          <a:prstGeom prst="rect">
            <a:avLst/>
          </a:prstGeom>
        </p:spPr>
        <p:txBody>
          <a:bodyPr wrap="square">
            <a:spAutoFit/>
          </a:bodyPr>
          <a:lstStyle/>
          <a:p>
            <a:pPr>
              <a:lnSpc>
                <a:spcPct val="107000"/>
              </a:lnSpc>
              <a:spcAft>
                <a:spcPts val="800"/>
              </a:spcAft>
            </a:pPr>
            <a:r>
              <a:rPr lang="en-GB" sz="4000" dirty="0">
                <a:solidFill>
                  <a:srgbClr val="4E6A84"/>
                </a:solidFill>
                <a:latin typeface="Fredoka One" panose="02000000000000000000" pitchFamily="2" charset="77"/>
              </a:rPr>
              <a:t>Camera obscura </a:t>
            </a:r>
            <a:r>
              <a:rPr lang="en-GB" sz="4000" dirty="0" err="1">
                <a:solidFill>
                  <a:srgbClr val="4E6A84"/>
                </a:solidFill>
                <a:latin typeface="Fredoka One" panose="02000000000000000000" pitchFamily="2" charset="77"/>
              </a:rPr>
              <a:t>ar</a:t>
            </a:r>
            <a:r>
              <a:rPr lang="en-GB" sz="4000" dirty="0">
                <a:solidFill>
                  <a:srgbClr val="4E6A84"/>
                </a:solidFill>
                <a:latin typeface="Fredoka One" panose="02000000000000000000" pitchFamily="2" charset="77"/>
              </a:rPr>
              <a:t> y Castell!</a:t>
            </a:r>
          </a:p>
        </p:txBody>
      </p:sp>
      <p:sp>
        <p:nvSpPr>
          <p:cNvPr id="38" name="Rectangle 37"/>
          <p:cNvSpPr/>
          <p:nvPr/>
        </p:nvSpPr>
        <p:spPr>
          <a:xfrm>
            <a:off x="643794" y="1347315"/>
            <a:ext cx="7398925" cy="1754326"/>
          </a:xfrm>
          <a:prstGeom prst="rect">
            <a:avLst/>
          </a:prstGeom>
        </p:spPr>
        <p:txBody>
          <a:bodyPr wrap="square">
            <a:spAutoFit/>
          </a:bodyPr>
          <a:lstStyle/>
          <a:p>
            <a:r>
              <a:rPr lang="cy-GB" sz="2000" dirty="0">
                <a:solidFill>
                  <a:srgbClr val="4E6A84"/>
                </a:solidFill>
                <a:latin typeface="Quicksand" panose="020B0604020202020204" charset="0"/>
              </a:rPr>
              <a:t>Yn ystod </a:t>
            </a:r>
            <a:r>
              <a:rPr lang="cy-GB" sz="2400" dirty="0">
                <a:solidFill>
                  <a:srgbClr val="D78643"/>
                </a:solidFill>
                <a:latin typeface="Fredoka One" panose="020B0604020202020204" charset="0"/>
              </a:rPr>
              <a:t>Oes Fictoria </a:t>
            </a:r>
            <a:r>
              <a:rPr lang="cy-GB" sz="2000" dirty="0">
                <a:solidFill>
                  <a:srgbClr val="4E6A84"/>
                </a:solidFill>
                <a:latin typeface="Quicksand" panose="020B0604020202020204" charset="0"/>
              </a:rPr>
              <a:t>cyrhaeddodd y camera obscura ei uchafbwynt o ran poblogrwydd. Cafodd llawer eu hadeiladu mewn cyrchfannau glan y môr a thwristiaeth gan alluogi pobl i brofi’r </a:t>
            </a:r>
            <a:r>
              <a:rPr lang="cy-GB" sz="2400" dirty="0">
                <a:solidFill>
                  <a:srgbClr val="D78643"/>
                </a:solidFill>
                <a:latin typeface="Fredoka One" panose="020B0604020202020204" charset="0"/>
              </a:rPr>
              <a:t>ffenomen</a:t>
            </a:r>
            <a:r>
              <a:rPr lang="cy-GB" sz="2000" dirty="0">
                <a:solidFill>
                  <a:srgbClr val="4E6A84"/>
                </a:solidFill>
                <a:latin typeface="Quicksand" panose="020B0604020202020204" charset="0"/>
              </a:rPr>
              <a:t> gyda’i gilydd. Mae’r delweddau byw yn adnodd gwych o adloniant.</a:t>
            </a:r>
            <a:endParaRPr lang="en-GB" sz="2400" dirty="0">
              <a:solidFill>
                <a:srgbClr val="4E6A84"/>
              </a:solidFill>
              <a:latin typeface="Quicksand" panose="020B0604020202020204" charset="0"/>
            </a:endParaRPr>
          </a:p>
        </p:txBody>
      </p:sp>
      <p:pic>
        <p:nvPicPr>
          <p:cNvPr id="3" name="Picture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05464" y="3117364"/>
            <a:ext cx="5237099" cy="3280243"/>
          </a:xfrm>
          <a:prstGeom prst="rect">
            <a:avLst/>
          </a:prstGeom>
        </p:spPr>
      </p:pic>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36377" y="3359113"/>
            <a:ext cx="4058451" cy="3098098"/>
          </a:xfrm>
          <a:prstGeom prst="rect">
            <a:avLst/>
          </a:prstGeom>
        </p:spPr>
      </p:pic>
      <p:sp>
        <p:nvSpPr>
          <p:cNvPr id="6" name="Rectangle 5"/>
          <p:cNvSpPr/>
          <p:nvPr/>
        </p:nvSpPr>
        <p:spPr>
          <a:xfrm>
            <a:off x="2893526" y="3754000"/>
            <a:ext cx="2722964" cy="2308324"/>
          </a:xfrm>
          <a:prstGeom prst="rect">
            <a:avLst/>
          </a:prstGeom>
        </p:spPr>
        <p:txBody>
          <a:bodyPr wrap="square">
            <a:spAutoFit/>
          </a:bodyPr>
          <a:lstStyle/>
          <a:p>
            <a:pPr algn="ctr"/>
            <a:r>
              <a:rPr lang="cy-GB" dirty="0">
                <a:solidFill>
                  <a:srgbClr val="4E6A84"/>
                </a:solidFill>
                <a:latin typeface="Quicksand" panose="020B0604020202020204" charset="0"/>
              </a:rPr>
              <a:t>Ym 1869 roedd gan Langollen ei gamera obscura ei hun yng Nghastell Dinas Brân, a fu’n arddangos y golygfeydd arbennig o Ddyffryn Dyfrdwy tan yr Ail Ryfel Byd.</a:t>
            </a:r>
            <a:endParaRPr lang="en-GB" dirty="0">
              <a:solidFill>
                <a:srgbClr val="4E6A84"/>
              </a:solidFill>
              <a:latin typeface="Quicksand" panose="020B0604020202020204" charset="0"/>
            </a:endParaRPr>
          </a:p>
        </p:txBody>
      </p:sp>
      <p:cxnSp>
        <p:nvCxnSpPr>
          <p:cNvPr id="8" name="Straight Arrow Connector 7"/>
          <p:cNvCxnSpPr>
            <a:stCxn id="11" idx="4"/>
          </p:cNvCxnSpPr>
          <p:nvPr/>
        </p:nvCxnSpPr>
        <p:spPr>
          <a:xfrm>
            <a:off x="9842642" y="3724798"/>
            <a:ext cx="231169" cy="775283"/>
          </a:xfrm>
          <a:prstGeom prst="straightConnector1">
            <a:avLst/>
          </a:prstGeom>
          <a:ln w="57150">
            <a:solidFill>
              <a:srgbClr val="FFD96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393985" y="840647"/>
            <a:ext cx="2897313" cy="2884151"/>
          </a:xfrm>
          <a:prstGeom prst="ellipse">
            <a:avLst/>
          </a:prstGeom>
          <a:ln w="57150">
            <a:solidFill>
              <a:srgbClr val="FFD966"/>
            </a:solidFill>
          </a:ln>
        </p:spPr>
      </p:pic>
    </p:spTree>
    <p:extLst>
      <p:ext uri="{BB962C8B-B14F-4D97-AF65-F5344CB8AC3E}">
        <p14:creationId xmlns:p14="http://schemas.microsoft.com/office/powerpoint/2010/main" val="192390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4B70BE0-8B72-7A42-889A-1034EAE0907D}"/>
              </a:ext>
            </a:extLst>
          </p:cNvPr>
          <p:cNvPicPr>
            <a:picLocks noChangeAspect="1"/>
          </p:cNvPicPr>
          <p:nvPr/>
        </p:nvPicPr>
        <p:blipFill>
          <a:blip r:embed="rId3"/>
          <a:stretch>
            <a:fillRect/>
          </a:stretch>
        </p:blipFill>
        <p:spPr>
          <a:xfrm>
            <a:off x="-205854" y="3139089"/>
            <a:ext cx="13699113" cy="3718911"/>
          </a:xfrm>
          <a:prstGeom prst="rect">
            <a:avLst/>
          </a:prstGeom>
        </p:spPr>
      </p:pic>
      <p:sp>
        <p:nvSpPr>
          <p:cNvPr id="2" name="Rectangle 1"/>
          <p:cNvSpPr/>
          <p:nvPr/>
        </p:nvSpPr>
        <p:spPr>
          <a:xfrm>
            <a:off x="542195" y="420944"/>
            <a:ext cx="7687404" cy="707886"/>
          </a:xfrm>
          <a:prstGeom prst="rect">
            <a:avLst/>
          </a:prstGeom>
        </p:spPr>
        <p:txBody>
          <a:bodyPr wrap="square">
            <a:spAutoFit/>
          </a:bodyPr>
          <a:lstStyle/>
          <a:p>
            <a:r>
              <a:rPr lang="cy-GB" sz="4000" dirty="0">
                <a:solidFill>
                  <a:srgbClr val="4E6A84"/>
                </a:solidFill>
                <a:latin typeface="Fredoka One" panose="020B0604020202020204" charset="0"/>
              </a:rPr>
              <a:t>Camerâu obscura heddiw</a:t>
            </a:r>
            <a:endParaRPr lang="en-GB" sz="4000" dirty="0">
              <a:solidFill>
                <a:srgbClr val="4E6A84"/>
              </a:solidFill>
              <a:latin typeface="Fredoka One" panose="020B0604020202020204" charset="0"/>
            </a:endParaRPr>
          </a:p>
        </p:txBody>
      </p:sp>
      <p:sp>
        <p:nvSpPr>
          <p:cNvPr id="38" name="Rectangle 37"/>
          <p:cNvSpPr/>
          <p:nvPr/>
        </p:nvSpPr>
        <p:spPr>
          <a:xfrm>
            <a:off x="542195" y="1450447"/>
            <a:ext cx="5630005" cy="1200329"/>
          </a:xfrm>
          <a:prstGeom prst="rect">
            <a:avLst/>
          </a:prstGeom>
        </p:spPr>
        <p:txBody>
          <a:bodyPr wrap="square">
            <a:spAutoFit/>
          </a:bodyPr>
          <a:lstStyle/>
          <a:p>
            <a:r>
              <a:rPr lang="cy-GB" sz="2400" dirty="0">
                <a:solidFill>
                  <a:srgbClr val="D78643"/>
                </a:solidFill>
                <a:latin typeface="Fredoka One" panose="020B0604020202020204" charset="0"/>
              </a:rPr>
              <a:t>Heddiw mae yna ddeg ar agor o hyd i’r cyhoedd ar draws y DU ac mae nifer o rai eraill ar draws y byd!</a:t>
            </a:r>
            <a:endParaRPr lang="en-GB" sz="3200" dirty="0">
              <a:solidFill>
                <a:srgbClr val="D78643"/>
              </a:solidFill>
              <a:latin typeface="Fredoka One" panose="020B0604020202020204" charset="0"/>
            </a:endParaRPr>
          </a:p>
        </p:txBody>
      </p:sp>
      <p:sp>
        <p:nvSpPr>
          <p:cNvPr id="22" name="tab">
            <a:hlinkClick r:id="rId4"/>
            <a:hlinkHover r:id="" action="ppaction://noaction" highlightClick="1"/>
            <a:extLst>
              <a:ext uri="{FF2B5EF4-FFF2-40B4-BE49-F238E27FC236}">
                <a16:creationId xmlns:a16="http://schemas.microsoft.com/office/drawing/2014/main" id="{5892CCC1-E28C-1046-A60C-74891DCE1820}"/>
              </a:ext>
            </a:extLst>
          </p:cNvPr>
          <p:cNvSpPr/>
          <p:nvPr/>
        </p:nvSpPr>
        <p:spPr>
          <a:xfrm rot="10800000">
            <a:off x="1095868" y="3687627"/>
            <a:ext cx="4339732" cy="2618896"/>
          </a:xfrm>
          <a:prstGeom prst="roundRect">
            <a:avLst>
              <a:gd name="adj" fmla="val 33750"/>
            </a:avLst>
          </a:prstGeom>
          <a:solidFill>
            <a:srgbClr val="4E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AB8DE"/>
              </a:solidFill>
            </a:endParaRPr>
          </a:p>
        </p:txBody>
      </p:sp>
      <p:sp>
        <p:nvSpPr>
          <p:cNvPr id="23" name="TextBox 22">
            <a:extLst>
              <a:ext uri="{FF2B5EF4-FFF2-40B4-BE49-F238E27FC236}">
                <a16:creationId xmlns:a16="http://schemas.microsoft.com/office/drawing/2014/main" id="{6BD39C7C-2A28-6747-8C82-DDBBF1808F9E}"/>
              </a:ext>
            </a:extLst>
          </p:cNvPr>
          <p:cNvSpPr txBox="1"/>
          <p:nvPr/>
        </p:nvSpPr>
        <p:spPr>
          <a:xfrm>
            <a:off x="1298761" y="4027579"/>
            <a:ext cx="3928614" cy="1938992"/>
          </a:xfrm>
          <a:prstGeom prst="rect">
            <a:avLst/>
          </a:prstGeom>
          <a:noFill/>
        </p:spPr>
        <p:txBody>
          <a:bodyPr wrap="square" rtlCol="0">
            <a:spAutoFit/>
          </a:bodyPr>
          <a:lstStyle/>
          <a:p>
            <a:pPr algn="ctr"/>
            <a:r>
              <a:rPr lang="cy-GB" sz="2000" dirty="0">
                <a:solidFill>
                  <a:srgbClr val="FFFFFF"/>
                </a:solidFill>
                <a:latin typeface="Quicksand" panose="020B0604020202020204" charset="0"/>
              </a:rPr>
              <a:t>Gallwch drefnu i gamera obscura cludadwy i gael ei gludo i’ch ysgol chi am ddim. Cysylltwch â’r tîm ceidwad Tirwedd Genedlaethol am ragor o fanylion.</a:t>
            </a:r>
            <a:endParaRPr lang="en-GB" sz="2400" dirty="0">
              <a:solidFill>
                <a:srgbClr val="FFFFFF"/>
              </a:solidFill>
              <a:latin typeface="Quicksand" panose="020B0604020202020204" charset="0"/>
            </a:endParaRPr>
          </a:p>
        </p:txBody>
      </p:sp>
      <p:grpSp>
        <p:nvGrpSpPr>
          <p:cNvPr id="26" name="Group 25"/>
          <p:cNvGrpSpPr/>
          <p:nvPr/>
        </p:nvGrpSpPr>
        <p:grpSpPr>
          <a:xfrm>
            <a:off x="490584" y="3257460"/>
            <a:ext cx="2893784" cy="718412"/>
            <a:chOff x="490584" y="3522669"/>
            <a:chExt cx="2893784" cy="718412"/>
          </a:xfrm>
        </p:grpSpPr>
        <p:sp>
          <p:nvSpPr>
            <p:cNvPr id="24" name="tab">
              <a:hlinkClick r:id="rId4"/>
              <a:hlinkHover r:id="" action="ppaction://noaction" highlightClick="1"/>
              <a:extLst>
                <a:ext uri="{FF2B5EF4-FFF2-40B4-BE49-F238E27FC236}">
                  <a16:creationId xmlns:a16="http://schemas.microsoft.com/office/drawing/2014/main" id="{5892CCC1-E28C-1046-A60C-74891DCE1820}"/>
                </a:ext>
              </a:extLst>
            </p:cNvPr>
            <p:cNvSpPr/>
            <p:nvPr/>
          </p:nvSpPr>
          <p:spPr>
            <a:xfrm rot="9865933">
              <a:off x="490584" y="3522669"/>
              <a:ext cx="2485827" cy="718412"/>
            </a:xfrm>
            <a:prstGeom prst="roundRect">
              <a:avLst>
                <a:gd name="adj" fmla="val 33750"/>
              </a:avLst>
            </a:prstGeom>
            <a:solidFill>
              <a:srgbClr val="D78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AB8DE"/>
                </a:solidFill>
              </a:endParaRPr>
            </a:p>
          </p:txBody>
        </p:sp>
        <p:sp>
          <p:nvSpPr>
            <p:cNvPr id="25" name="TextBox 24">
              <a:extLst>
                <a:ext uri="{FF2B5EF4-FFF2-40B4-BE49-F238E27FC236}">
                  <a16:creationId xmlns:a16="http://schemas.microsoft.com/office/drawing/2014/main" id="{6BD39C7C-2A28-6747-8C82-DDBBF1808F9E}"/>
                </a:ext>
              </a:extLst>
            </p:cNvPr>
            <p:cNvSpPr txBox="1"/>
            <p:nvPr/>
          </p:nvSpPr>
          <p:spPr>
            <a:xfrm rot="20672902">
              <a:off x="698054" y="3564483"/>
              <a:ext cx="2686314" cy="461665"/>
            </a:xfrm>
            <a:prstGeom prst="rect">
              <a:avLst/>
            </a:prstGeom>
            <a:noFill/>
          </p:spPr>
          <p:txBody>
            <a:bodyPr wrap="square" rtlCol="0">
              <a:spAutoFit/>
            </a:bodyPr>
            <a:lstStyle/>
            <a:p>
              <a:r>
                <a:rPr lang="cy-GB" sz="2400" dirty="0">
                  <a:solidFill>
                    <a:srgbClr val="FFFFFF"/>
                  </a:solidFill>
                  <a:latin typeface="Fredoka One" panose="020B0604020202020204" charset="0"/>
                </a:rPr>
                <a:t>Eisiau mynd?</a:t>
              </a:r>
              <a:endParaRPr lang="en-GB" sz="2400" dirty="0">
                <a:solidFill>
                  <a:srgbClr val="FFFFFF"/>
                </a:solidFill>
                <a:latin typeface="Fredoka One" panose="020B0604020202020204" charset="0"/>
              </a:endParaRPr>
            </a:p>
          </p:txBody>
        </p:sp>
      </p:grpSp>
      <p:pic>
        <p:nvPicPr>
          <p:cNvPr id="5" name="Picture 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1435508">
            <a:off x="7624592" y="3921183"/>
            <a:ext cx="3570273" cy="2456681"/>
          </a:xfrm>
          <a:prstGeom prst="roundRect">
            <a:avLst/>
          </a:prstGeom>
          <a:ln w="38100">
            <a:solidFill>
              <a:srgbClr val="FFD966"/>
            </a:solidFill>
          </a:ln>
        </p:spPr>
      </p:pic>
      <p:pic>
        <p:nvPicPr>
          <p:cNvPr id="4" name="Picture 3"/>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233125">
            <a:off x="7201052" y="726225"/>
            <a:ext cx="4417352" cy="3245140"/>
          </a:xfrm>
          <a:prstGeom prst="roundRect">
            <a:avLst/>
          </a:prstGeom>
          <a:ln w="38100">
            <a:solidFill>
              <a:srgbClr val="FFD966"/>
            </a:solidFill>
          </a:ln>
        </p:spPr>
      </p:pic>
    </p:spTree>
    <p:extLst>
      <p:ext uri="{BB962C8B-B14F-4D97-AF65-F5344CB8AC3E}">
        <p14:creationId xmlns:p14="http://schemas.microsoft.com/office/powerpoint/2010/main" val="156778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xmlns="" r:id="rId7"/>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4B70BE0-8B72-7A42-889A-1034EAE0907D}"/>
              </a:ext>
            </a:extLst>
          </p:cNvPr>
          <p:cNvPicPr>
            <a:picLocks noChangeAspect="1"/>
          </p:cNvPicPr>
          <p:nvPr/>
        </p:nvPicPr>
        <p:blipFill>
          <a:blip r:embed="rId3"/>
          <a:stretch>
            <a:fillRect/>
          </a:stretch>
        </p:blipFill>
        <p:spPr>
          <a:xfrm>
            <a:off x="0" y="3154530"/>
            <a:ext cx="13699113" cy="3718911"/>
          </a:xfrm>
          <a:prstGeom prst="rect">
            <a:avLst/>
          </a:prstGeom>
        </p:spPr>
      </p:pic>
      <p:grpSp>
        <p:nvGrpSpPr>
          <p:cNvPr id="6" name="Group 5">
            <a:extLst>
              <a:ext uri="{FF2B5EF4-FFF2-40B4-BE49-F238E27FC236}">
                <a16:creationId xmlns:a16="http://schemas.microsoft.com/office/drawing/2014/main" id="{4269BD1A-8DCD-5348-872F-FA9FF1BA2BF6}"/>
              </a:ext>
            </a:extLst>
          </p:cNvPr>
          <p:cNvGrpSpPr/>
          <p:nvPr/>
        </p:nvGrpSpPr>
        <p:grpSpPr>
          <a:xfrm>
            <a:off x="695788" y="696475"/>
            <a:ext cx="4902372" cy="7112000"/>
            <a:chOff x="6225990" y="1111761"/>
            <a:chExt cx="5509044" cy="6593404"/>
          </a:xfrm>
        </p:grpSpPr>
        <p:pic>
          <p:nvPicPr>
            <p:cNvPr id="12" name="Graphic 15">
              <a:extLst>
                <a:ext uri="{FF2B5EF4-FFF2-40B4-BE49-F238E27FC236}">
                  <a16:creationId xmlns:a16="http://schemas.microsoft.com/office/drawing/2014/main" id="{6212A04D-3FC7-6E40-AA1A-1C4910D0884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flipH="1">
              <a:off x="6225990" y="1111761"/>
              <a:ext cx="5509044" cy="6593404"/>
            </a:xfrm>
            <a:prstGeom prst="rect">
              <a:avLst/>
            </a:prstGeom>
          </p:spPr>
        </p:pic>
        <p:sp>
          <p:nvSpPr>
            <p:cNvPr id="13" name="TextBox 12">
              <a:extLst>
                <a:ext uri="{FF2B5EF4-FFF2-40B4-BE49-F238E27FC236}">
                  <a16:creationId xmlns:a16="http://schemas.microsoft.com/office/drawing/2014/main" id="{EC22E842-CB59-0643-92ED-790C32F48A01}"/>
                </a:ext>
              </a:extLst>
            </p:cNvPr>
            <p:cNvSpPr txBox="1"/>
            <p:nvPr/>
          </p:nvSpPr>
          <p:spPr>
            <a:xfrm>
              <a:off x="6803601" y="1995327"/>
              <a:ext cx="4517934" cy="5107478"/>
            </a:xfrm>
            <a:prstGeom prst="rect">
              <a:avLst/>
            </a:prstGeom>
            <a:noFill/>
          </p:spPr>
          <p:txBody>
            <a:bodyPr wrap="square" rtlCol="0">
              <a:spAutoFit/>
            </a:bodyPr>
            <a:lstStyle/>
            <a:p>
              <a:r>
                <a:rPr lang="en-GB" sz="4000" dirty="0" err="1">
                  <a:solidFill>
                    <a:schemeClr val="bg1"/>
                  </a:solidFill>
                  <a:latin typeface="Fredoka One" panose="02000000000000000000" pitchFamily="2" charset="77"/>
                </a:rPr>
                <a:t>Tasg</a:t>
              </a:r>
              <a:endParaRPr lang="en-GB" sz="2000" dirty="0">
                <a:latin typeface="Quicksand" panose="020B0604020202020204" charset="0"/>
              </a:endParaRPr>
            </a:p>
            <a:p>
              <a:endParaRPr lang="en-GB" sz="2400" dirty="0">
                <a:solidFill>
                  <a:srgbClr val="FFFFFF"/>
                </a:solidFill>
                <a:latin typeface="Quicksand" panose="020B0604020202020204" charset="0"/>
              </a:endParaRPr>
            </a:p>
            <a:p>
              <a:pPr marL="342900" indent="-342900">
                <a:buFont typeface="Arial" panose="020B0604020202020204" pitchFamily="34" charset="0"/>
                <a:buChar char="•"/>
              </a:pPr>
              <a:r>
                <a:rPr lang="cy-GB" sz="2000" dirty="0">
                  <a:solidFill>
                    <a:srgbClr val="FFFFFF"/>
                  </a:solidFill>
                  <a:latin typeface="Quicksand" panose="020B0604020202020204" charset="0"/>
                </a:rPr>
                <a:t>Gwyliwch Fideo </a:t>
              </a:r>
              <a:r>
                <a:rPr lang="cy-GB" sz="2000" b="1" dirty="0">
                  <a:solidFill>
                    <a:srgbClr val="FFFFFF"/>
                  </a:solidFill>
                  <a:latin typeface="Quicksand" panose="020B0604020202020204" charset="0"/>
                </a:rPr>
                <a:t>Llangollen: Antur Teithio Mewn Amser.</a:t>
              </a:r>
            </a:p>
            <a:p>
              <a:pPr marL="342900" indent="-342900">
                <a:buFont typeface="Arial" panose="020B0604020202020204" pitchFamily="34" charset="0"/>
                <a:buChar char="•"/>
              </a:pPr>
              <a:endParaRPr lang="en-GB" sz="2400" b="1" dirty="0">
                <a:solidFill>
                  <a:srgbClr val="FFFFFF"/>
                </a:solidFill>
                <a:latin typeface="Quicksand" panose="020B0604020202020204" charset="0"/>
              </a:endParaRPr>
            </a:p>
            <a:p>
              <a:pPr marL="342900" indent="-342900">
                <a:buFont typeface="Arial" panose="020B0604020202020204" pitchFamily="34" charset="0"/>
                <a:buChar char="•"/>
              </a:pPr>
              <a:r>
                <a:rPr lang="cy-GB" sz="2000" dirty="0">
                  <a:solidFill>
                    <a:srgbClr val="FFFFFF"/>
                  </a:solidFill>
                  <a:latin typeface="Quicksand" panose="020B0604020202020204" charset="0"/>
                </a:rPr>
                <a:t>Nodwch rhai ffeithiau diddorol a nodweddion arbennig am y camera obscura yn Llangollen.</a:t>
              </a:r>
            </a:p>
            <a:p>
              <a:pPr marL="342900" indent="-342900">
                <a:buFont typeface="Arial" panose="020B0604020202020204" pitchFamily="34" charset="0"/>
                <a:buChar char="•"/>
              </a:pPr>
              <a:endParaRPr lang="en-GB" sz="2400" dirty="0">
                <a:solidFill>
                  <a:srgbClr val="FFFFFF"/>
                </a:solidFill>
                <a:latin typeface="Quicksand" panose="020B0604020202020204" charset="0"/>
              </a:endParaRPr>
            </a:p>
            <a:p>
              <a:pPr marL="342900" indent="-342900">
                <a:buFont typeface="Arial" panose="020B0604020202020204" pitchFamily="34" charset="0"/>
                <a:buChar char="•"/>
              </a:pPr>
              <a:r>
                <a:rPr lang="cy-GB" sz="2000" dirty="0">
                  <a:solidFill>
                    <a:srgbClr val="FFFFFF"/>
                  </a:solidFill>
                  <a:latin typeface="Quicksand" panose="020B0604020202020204" charset="0"/>
                </a:rPr>
                <a:t>Gwnewch boster yn hysbysebu’r camera obscura i ymwelwyr.</a:t>
              </a:r>
              <a:endParaRPr lang="en-GB" sz="2400" dirty="0">
                <a:solidFill>
                  <a:srgbClr val="FFFFFF"/>
                </a:solidFill>
                <a:latin typeface="Quicksand" panose="020B0604020202020204" charset="0"/>
              </a:endParaRPr>
            </a:p>
            <a:p>
              <a:pPr marL="342900" indent="-342900">
                <a:buFont typeface="Arial" panose="020B0604020202020204" pitchFamily="34" charset="0"/>
                <a:buChar char="•"/>
              </a:pPr>
              <a:endParaRPr lang="en-GB" sz="2000" dirty="0">
                <a:latin typeface="Quicksand" panose="020B0604020202020204" charset="0"/>
              </a:endParaRPr>
            </a:p>
            <a:p>
              <a:endParaRPr lang="en-GB" sz="2000" dirty="0">
                <a:latin typeface="Quicksand" panose="020B0604020202020204" charset="0"/>
              </a:endParaRPr>
            </a:p>
            <a:p>
              <a:endParaRPr lang="en-US" sz="2000" dirty="0">
                <a:latin typeface="Quicksand" panose="020B0604020202020204" charset="0"/>
              </a:endParaRPr>
            </a:p>
          </p:txBody>
        </p:sp>
      </p:grpSp>
      <p:grpSp>
        <p:nvGrpSpPr>
          <p:cNvPr id="14" name="Group 13"/>
          <p:cNvGrpSpPr/>
          <p:nvPr/>
        </p:nvGrpSpPr>
        <p:grpSpPr>
          <a:xfrm>
            <a:off x="6989180" y="570895"/>
            <a:ext cx="4384863" cy="1980464"/>
            <a:chOff x="1268442" y="4450287"/>
            <a:chExt cx="4384863" cy="1897585"/>
          </a:xfrm>
        </p:grpSpPr>
        <p:sp>
          <p:nvSpPr>
            <p:cNvPr id="15" name="tab">
              <a:hlinkClick r:id="rId6"/>
              <a:hlinkHover r:id="" action="ppaction://noaction" highlightClick="1"/>
              <a:extLst>
                <a:ext uri="{FF2B5EF4-FFF2-40B4-BE49-F238E27FC236}">
                  <a16:creationId xmlns:a16="http://schemas.microsoft.com/office/drawing/2014/main" id="{5892CCC1-E28C-1046-A60C-74891DCE1820}"/>
                </a:ext>
              </a:extLst>
            </p:cNvPr>
            <p:cNvSpPr/>
            <p:nvPr/>
          </p:nvSpPr>
          <p:spPr>
            <a:xfrm rot="10800000">
              <a:off x="1620967" y="4837693"/>
              <a:ext cx="4032338" cy="1510179"/>
            </a:xfrm>
            <a:prstGeom prst="roundRect">
              <a:avLst>
                <a:gd name="adj" fmla="val 33750"/>
              </a:avLst>
            </a:prstGeom>
            <a:solidFill>
              <a:srgbClr val="9FB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AB8DE"/>
                </a:solidFill>
              </a:endParaRPr>
            </a:p>
          </p:txBody>
        </p:sp>
        <p:sp>
          <p:nvSpPr>
            <p:cNvPr id="17" name="TextBox 16">
              <a:extLst>
                <a:ext uri="{FF2B5EF4-FFF2-40B4-BE49-F238E27FC236}">
                  <a16:creationId xmlns:a16="http://schemas.microsoft.com/office/drawing/2014/main" id="{6BD39C7C-2A28-6747-8C82-DDBBF1808F9E}"/>
                </a:ext>
              </a:extLst>
            </p:cNvPr>
            <p:cNvSpPr txBox="1"/>
            <p:nvPr/>
          </p:nvSpPr>
          <p:spPr>
            <a:xfrm>
              <a:off x="1755984" y="5167818"/>
              <a:ext cx="3762304" cy="796221"/>
            </a:xfrm>
            <a:prstGeom prst="rect">
              <a:avLst/>
            </a:prstGeom>
            <a:noFill/>
          </p:spPr>
          <p:txBody>
            <a:bodyPr wrap="square" rtlCol="0">
              <a:spAutoFit/>
            </a:bodyPr>
            <a:lstStyle/>
            <a:p>
              <a:pPr algn="ctr"/>
              <a:r>
                <a:rPr lang="cy-GB" sz="2400" dirty="0">
                  <a:solidFill>
                    <a:srgbClr val="FFFFFF"/>
                  </a:solidFill>
                  <a:latin typeface="Fredoka One" panose="020B0604020202020204" charset="0"/>
                </a:rPr>
                <a:t>Llangollen: Antur Teithio Mewn Amser</a:t>
              </a:r>
              <a:endParaRPr lang="en-GB" sz="2400" dirty="0">
                <a:solidFill>
                  <a:srgbClr val="FFFFFF"/>
                </a:solidFill>
                <a:latin typeface="Fredoka One" panose="020B0604020202020204" charset="0"/>
              </a:endParaRPr>
            </a:p>
          </p:txBody>
        </p:sp>
        <p:sp>
          <p:nvSpPr>
            <p:cNvPr id="18" name="tab">
              <a:hlinkClick r:id="rId7"/>
              <a:hlinkHover r:id="" action="ppaction://noaction" highlightClick="1"/>
              <a:extLst>
                <a:ext uri="{FF2B5EF4-FFF2-40B4-BE49-F238E27FC236}">
                  <a16:creationId xmlns:a16="http://schemas.microsoft.com/office/drawing/2014/main" id="{5892CCC1-E28C-1046-A60C-74891DCE1820}"/>
                </a:ext>
              </a:extLst>
            </p:cNvPr>
            <p:cNvSpPr/>
            <p:nvPr/>
          </p:nvSpPr>
          <p:spPr>
            <a:xfrm rot="9865933">
              <a:off x="1424883" y="4450287"/>
              <a:ext cx="1835845" cy="662833"/>
            </a:xfrm>
            <a:prstGeom prst="roundRect">
              <a:avLst>
                <a:gd name="adj" fmla="val 33750"/>
              </a:avLst>
            </a:prstGeom>
            <a:solidFill>
              <a:srgbClr val="D78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AB8DE"/>
                </a:solidFill>
              </a:endParaRPr>
            </a:p>
          </p:txBody>
        </p:sp>
        <p:sp>
          <p:nvSpPr>
            <p:cNvPr id="19" name="TextBox 18">
              <a:extLst>
                <a:ext uri="{FF2B5EF4-FFF2-40B4-BE49-F238E27FC236}">
                  <a16:creationId xmlns:a16="http://schemas.microsoft.com/office/drawing/2014/main" id="{6BD39C7C-2A28-6747-8C82-DDBBF1808F9E}"/>
                </a:ext>
              </a:extLst>
            </p:cNvPr>
            <p:cNvSpPr txBox="1"/>
            <p:nvPr/>
          </p:nvSpPr>
          <p:spPr>
            <a:xfrm rot="20672902">
              <a:off x="1268442" y="4518836"/>
              <a:ext cx="2165427" cy="501324"/>
            </a:xfrm>
            <a:prstGeom prst="rect">
              <a:avLst/>
            </a:prstGeom>
            <a:noFill/>
          </p:spPr>
          <p:txBody>
            <a:bodyPr wrap="square" rtlCol="0">
              <a:spAutoFit/>
            </a:bodyPr>
            <a:lstStyle/>
            <a:p>
              <a:pPr algn="ctr"/>
              <a:r>
                <a:rPr lang="en-GB" sz="2800" dirty="0" err="1">
                  <a:solidFill>
                    <a:srgbClr val="FFFFFF"/>
                  </a:solidFill>
                  <a:latin typeface="Fredoka One" panose="020B0604020202020204" charset="0"/>
                </a:rPr>
                <a:t>Gwylio</a:t>
              </a:r>
              <a:endParaRPr lang="en-US" sz="2800" dirty="0">
                <a:solidFill>
                  <a:srgbClr val="FFFFFF"/>
                </a:solidFill>
                <a:latin typeface="Quicksand" pitchFamily="2" charset="77"/>
              </a:endParaRPr>
            </a:p>
          </p:txBody>
        </p:sp>
      </p:grpSp>
      <p:grpSp>
        <p:nvGrpSpPr>
          <p:cNvPr id="20" name="Group 19"/>
          <p:cNvGrpSpPr/>
          <p:nvPr/>
        </p:nvGrpSpPr>
        <p:grpSpPr>
          <a:xfrm>
            <a:off x="5335754" y="1522536"/>
            <a:ext cx="4520620" cy="6161895"/>
            <a:chOff x="6292048" y="685123"/>
            <a:chExt cx="5031311" cy="6858000"/>
          </a:xfrm>
        </p:grpSpPr>
        <p:pic>
          <p:nvPicPr>
            <p:cNvPr id="21" name="Picture 20"/>
            <p:cNvPicPr>
              <a:picLocks noChangeAspect="1"/>
            </p:cNvPicPr>
            <p:nvPr/>
          </p:nvPicPr>
          <p:blipFill rotWithShape="1">
            <a:blip r:embed="rId8" cstate="screen">
              <a:extLst>
                <a:ext uri="{BEBA8EAE-BF5A-486C-A8C5-ECC9F3942E4B}">
                  <a14:imgProps xmlns:a14="http://schemas.microsoft.com/office/drawing/2010/main">
                    <a14:imgLayer r:embed="rId9">
                      <a14:imgEffect>
                        <a14:backgroundRemoval t="9975" b="89983" l="19879" r="100000">
                          <a14:foregroundMark x1="43290" y1="20960" x2="48133" y2="17551"/>
                          <a14:foregroundMark x1="64279" y1="20833" x2="62260" y2="16246"/>
                        </a14:backgroundRemoval>
                      </a14:imgEffect>
                    </a14:imgLayer>
                  </a14:imgProps>
                </a:ext>
                <a:ext uri="{28A0092B-C50C-407E-A947-70E740481C1C}">
                  <a14:useLocalDpi xmlns:a14="http://schemas.microsoft.com/office/drawing/2010/main"/>
                </a:ext>
              </a:extLst>
            </a:blip>
            <a:srcRect/>
            <a:stretch/>
          </p:blipFill>
          <p:spPr>
            <a:xfrm>
              <a:off x="6292048" y="685123"/>
              <a:ext cx="2861784" cy="6858000"/>
            </a:xfrm>
            <a:prstGeom prst="rect">
              <a:avLst/>
            </a:prstGeom>
          </p:spPr>
        </p:pic>
        <p:pic>
          <p:nvPicPr>
            <p:cNvPr id="22" name="Picture 21"/>
            <p:cNvPicPr>
              <a:picLocks noChangeAspect="1"/>
            </p:cNvPicPr>
            <p:nvPr/>
          </p:nvPicPr>
          <p:blipFill rotWithShape="1">
            <a:blip r:embed="rId10" cstate="screen">
              <a:extLst>
                <a:ext uri="{BEBA8EAE-BF5A-486C-A8C5-ECC9F3942E4B}">
                  <a14:imgProps xmlns:a14="http://schemas.microsoft.com/office/drawing/2010/main">
                    <a14:imgLayer r:embed="rId11">
                      <a14:imgEffect>
                        <a14:backgroundRemoval t="9975" b="95918" l="0" r="79939">
                          <a14:foregroundMark x1="29990" y1="36995" x2="29585" y2="39015"/>
                        </a14:backgroundRemoval>
                      </a14:imgEffect>
                    </a14:imgLayer>
                  </a14:imgProps>
                </a:ext>
                <a:ext uri="{28A0092B-C50C-407E-A947-70E740481C1C}">
                  <a14:useLocalDpi xmlns:a14="http://schemas.microsoft.com/office/drawing/2010/main"/>
                </a:ext>
              </a:extLst>
            </a:blip>
            <a:srcRect/>
            <a:stretch/>
          </p:blipFill>
          <p:spPr>
            <a:xfrm>
              <a:off x="8750110" y="1018405"/>
              <a:ext cx="2573249" cy="6191434"/>
            </a:xfrm>
            <a:prstGeom prst="rect">
              <a:avLst/>
            </a:prstGeom>
          </p:spPr>
        </p:pic>
      </p:grpSp>
    </p:spTree>
    <p:extLst>
      <p:ext uri="{BB962C8B-B14F-4D97-AF65-F5344CB8AC3E}">
        <p14:creationId xmlns:p14="http://schemas.microsoft.com/office/powerpoint/2010/main" val="25501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4B70BE0-8B72-7A42-889A-1034EAE0907D}"/>
              </a:ext>
            </a:extLst>
          </p:cNvPr>
          <p:cNvPicPr>
            <a:picLocks noChangeAspect="1"/>
          </p:cNvPicPr>
          <p:nvPr/>
        </p:nvPicPr>
        <p:blipFill>
          <a:blip r:embed="rId3"/>
          <a:stretch>
            <a:fillRect/>
          </a:stretch>
        </p:blipFill>
        <p:spPr>
          <a:xfrm>
            <a:off x="0" y="3154530"/>
            <a:ext cx="13699113" cy="3718911"/>
          </a:xfrm>
          <a:prstGeom prst="rect">
            <a:avLst/>
          </a:prstGeom>
        </p:spPr>
      </p:pic>
      <p:pic>
        <p:nvPicPr>
          <p:cNvPr id="26" name="Picture 25"/>
          <p:cNvPicPr>
            <a:picLocks noChangeAspect="1"/>
          </p:cNvPicPr>
          <p:nvPr/>
        </p:nvPicPr>
        <p:blipFill>
          <a:blip r:embed="rId4" cstate="screen">
            <a:extLst>
              <a:ext uri="{BEBA8EAE-BF5A-486C-A8C5-ECC9F3942E4B}">
                <a14:imgProps xmlns:a14="http://schemas.microsoft.com/office/drawing/2010/main">
                  <a14:imgLayer r:embed="rId5">
                    <a14:imgEffect>
                      <a14:backgroundRemoval t="4783" b="90000" l="10000" r="90000">
                        <a14:backgroundMark x1="68058" y1="49900" x2="67626" y2="50234"/>
                        <a14:backgroundMark x1="70791" y1="51104" x2="70935" y2="50736"/>
                        <a14:backgroundMark x1="75540" y1="53612" x2="75540" y2="53478"/>
                        <a14:backgroundMark x1="30791" y1="48963" x2="31007" y2="48629"/>
                        <a14:backgroundMark x1="50072" y1="8763" x2="50935" y2="8763"/>
                        <a14:backgroundMark x1="58921" y1="9465" x2="58921" y2="9264"/>
                        <a14:backgroundMark x1="42806" y1="9431" x2="42734" y2="9398"/>
                      </a14:backgroundRemoval>
                    </a14:imgEffect>
                  </a14:imgLayer>
                </a14:imgProps>
              </a:ext>
              <a:ext uri="{28A0092B-C50C-407E-A947-70E740481C1C}">
                <a14:useLocalDpi xmlns:a14="http://schemas.microsoft.com/office/drawing/2010/main"/>
              </a:ext>
            </a:extLst>
          </a:blip>
          <a:stretch>
            <a:fillRect/>
          </a:stretch>
        </p:blipFill>
        <p:spPr>
          <a:xfrm>
            <a:off x="9285885" y="168965"/>
            <a:ext cx="3993059" cy="8589387"/>
          </a:xfrm>
          <a:prstGeom prst="rect">
            <a:avLst/>
          </a:prstGeom>
        </p:spPr>
      </p:pic>
      <p:pic>
        <p:nvPicPr>
          <p:cNvPr id="24" name="Picture 2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5838203" y="1536700"/>
            <a:ext cx="5204167" cy="4925395"/>
          </a:xfrm>
          <a:prstGeom prst="rect">
            <a:avLst/>
          </a:prstGeom>
        </p:spPr>
      </p:pic>
      <p:grpSp>
        <p:nvGrpSpPr>
          <p:cNvPr id="3" name="Group 2"/>
          <p:cNvGrpSpPr/>
          <p:nvPr/>
        </p:nvGrpSpPr>
        <p:grpSpPr>
          <a:xfrm>
            <a:off x="695788" y="688998"/>
            <a:ext cx="4902372" cy="7112000"/>
            <a:chOff x="695788" y="688998"/>
            <a:chExt cx="4902372" cy="7112000"/>
          </a:xfrm>
        </p:grpSpPr>
        <p:grpSp>
          <p:nvGrpSpPr>
            <p:cNvPr id="6" name="Group 5">
              <a:extLst>
                <a:ext uri="{FF2B5EF4-FFF2-40B4-BE49-F238E27FC236}">
                  <a16:creationId xmlns:a16="http://schemas.microsoft.com/office/drawing/2014/main" id="{4269BD1A-8DCD-5348-872F-FA9FF1BA2BF6}"/>
                </a:ext>
              </a:extLst>
            </p:cNvPr>
            <p:cNvGrpSpPr/>
            <p:nvPr/>
          </p:nvGrpSpPr>
          <p:grpSpPr>
            <a:xfrm>
              <a:off x="695788" y="688998"/>
              <a:ext cx="4902372" cy="7112000"/>
              <a:chOff x="6225990" y="2171372"/>
              <a:chExt cx="5509044" cy="6593404"/>
            </a:xfrm>
          </p:grpSpPr>
          <p:pic>
            <p:nvPicPr>
              <p:cNvPr id="12" name="Graphic 15">
                <a:extLst>
                  <a:ext uri="{FF2B5EF4-FFF2-40B4-BE49-F238E27FC236}">
                    <a16:creationId xmlns:a16="http://schemas.microsoft.com/office/drawing/2014/main" id="{6212A04D-3FC7-6E40-AA1A-1C4910D0884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flipH="1">
                <a:off x="6225990" y="2171372"/>
                <a:ext cx="5509044" cy="6593404"/>
              </a:xfrm>
              <a:prstGeom prst="rect">
                <a:avLst/>
              </a:prstGeom>
            </p:spPr>
          </p:pic>
          <p:sp>
            <p:nvSpPr>
              <p:cNvPr id="13" name="TextBox 12">
                <a:extLst>
                  <a:ext uri="{FF2B5EF4-FFF2-40B4-BE49-F238E27FC236}">
                    <a16:creationId xmlns:a16="http://schemas.microsoft.com/office/drawing/2014/main" id="{EC22E842-CB59-0643-92ED-790C32F48A01}"/>
                  </a:ext>
                </a:extLst>
              </p:cNvPr>
              <p:cNvSpPr txBox="1"/>
              <p:nvPr/>
            </p:nvSpPr>
            <p:spPr>
              <a:xfrm>
                <a:off x="6904876" y="3300299"/>
                <a:ext cx="4341948" cy="3852009"/>
              </a:xfrm>
              <a:prstGeom prst="rect">
                <a:avLst/>
              </a:prstGeom>
              <a:noFill/>
            </p:spPr>
            <p:txBody>
              <a:bodyPr wrap="square" rtlCol="0">
                <a:spAutoFit/>
              </a:bodyPr>
              <a:lstStyle/>
              <a:p>
                <a:r>
                  <a:rPr lang="cy-GB" sz="2000" dirty="0">
                    <a:solidFill>
                      <a:srgbClr val="FFFFFF"/>
                    </a:solidFill>
                    <a:latin typeface="Quicksand" panose="020B0604020202020204" charset="0"/>
                  </a:rPr>
                  <a:t>Defnyddio egwyddorion sylfaenol y camera obscura</a:t>
                </a:r>
                <a:endParaRPr lang="en-GB" sz="2000" dirty="0">
                  <a:solidFill>
                    <a:srgbClr val="FFFFFF"/>
                  </a:solidFill>
                  <a:latin typeface="Quicksand" panose="020B0604020202020204" charset="0"/>
                </a:endParaRPr>
              </a:p>
              <a:p>
                <a:r>
                  <a:rPr lang="cy-GB" sz="3200" dirty="0">
                    <a:solidFill>
                      <a:srgbClr val="FFFFFF"/>
                    </a:solidFill>
                    <a:latin typeface="Fredoka One" panose="020B0604020202020204" charset="0"/>
                  </a:rPr>
                  <a:t>Gwneud Camera Twll Pin eich hun!</a:t>
                </a:r>
                <a:endParaRPr lang="en-GB" sz="6000" dirty="0">
                  <a:solidFill>
                    <a:srgbClr val="FFFFFF"/>
                  </a:solidFill>
                  <a:latin typeface="Fredoka One" panose="020B0604020202020204" charset="0"/>
                </a:endParaRPr>
              </a:p>
              <a:p>
                <a:endParaRPr lang="en-GB" sz="3600" dirty="0">
                  <a:solidFill>
                    <a:srgbClr val="FFFFFF"/>
                  </a:solidFill>
                  <a:latin typeface="Fredoka One" panose="020B0604020202020204" charset="0"/>
                </a:endParaRPr>
              </a:p>
              <a:p>
                <a:endParaRPr lang="en-GB" sz="2000" dirty="0">
                  <a:solidFill>
                    <a:srgbClr val="FFFFFF"/>
                  </a:solidFill>
                  <a:latin typeface="Quicksand" panose="020B0604020202020204" charset="0"/>
                </a:endParaRPr>
              </a:p>
              <a:p>
                <a:endParaRPr lang="en-GB" sz="2000" dirty="0">
                  <a:solidFill>
                    <a:srgbClr val="FFFFFF"/>
                  </a:solidFill>
                  <a:latin typeface="Quicksand" panose="020B0604020202020204" charset="0"/>
                </a:endParaRPr>
              </a:p>
              <a:p>
                <a:pPr marL="342900" indent="-342900">
                  <a:buFont typeface="Arial" panose="020B0604020202020204" pitchFamily="34" charset="0"/>
                  <a:buChar char="•"/>
                </a:pPr>
                <a:endParaRPr lang="en-GB" sz="2000" dirty="0">
                  <a:latin typeface="Quicksand" panose="020B0604020202020204" charset="0"/>
                </a:endParaRPr>
              </a:p>
              <a:p>
                <a:pPr marL="342900" indent="-342900">
                  <a:buFont typeface="Arial" panose="020B0604020202020204" pitchFamily="34" charset="0"/>
                  <a:buChar char="•"/>
                </a:pPr>
                <a:endParaRPr lang="en-GB" sz="2000" dirty="0">
                  <a:latin typeface="Quicksand" panose="020B0604020202020204" charset="0"/>
                </a:endParaRPr>
              </a:p>
              <a:p>
                <a:endParaRPr lang="en-GB" sz="2000" dirty="0">
                  <a:latin typeface="Quicksand" panose="020B0604020202020204" charset="0"/>
                </a:endParaRPr>
              </a:p>
              <a:p>
                <a:endParaRPr lang="en-US" sz="2000" dirty="0">
                  <a:latin typeface="Quicksand" panose="020B0604020202020204" charset="0"/>
                </a:endParaRPr>
              </a:p>
            </p:txBody>
          </p:sp>
        </p:grpSp>
        <p:pic>
          <p:nvPicPr>
            <p:cNvPr id="2" name="Picture 1"/>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385707" y="3938038"/>
              <a:ext cx="3522533" cy="2266121"/>
            </a:xfrm>
            <a:prstGeom prst="roundRect">
              <a:avLst/>
            </a:prstGeom>
            <a:ln w="38100">
              <a:solidFill>
                <a:srgbClr val="FFFFFF"/>
              </a:solidFill>
            </a:ln>
          </p:spPr>
        </p:pic>
      </p:grpSp>
      <p:sp>
        <p:nvSpPr>
          <p:cNvPr id="11" name="Rectangle 10"/>
          <p:cNvSpPr/>
          <p:nvPr/>
        </p:nvSpPr>
        <p:spPr>
          <a:xfrm>
            <a:off x="6434113" y="2273018"/>
            <a:ext cx="3401125" cy="3477875"/>
          </a:xfrm>
          <a:prstGeom prst="rect">
            <a:avLst/>
          </a:prstGeom>
        </p:spPr>
        <p:txBody>
          <a:bodyPr wrap="square">
            <a:spAutoFit/>
          </a:bodyPr>
          <a:lstStyle/>
          <a:p>
            <a:pPr algn="ctr"/>
            <a:r>
              <a:rPr lang="cy-GB" sz="2400" dirty="0">
                <a:solidFill>
                  <a:srgbClr val="4E6A84"/>
                </a:solidFill>
                <a:latin typeface="Fredoka One" panose="020B0604020202020204" charset="0"/>
              </a:rPr>
              <a:t>Bydd arnoch chi angen:</a:t>
            </a:r>
            <a:endParaRPr lang="en-GB" sz="3600" dirty="0">
              <a:solidFill>
                <a:srgbClr val="4E6A84"/>
              </a:solidFill>
              <a:latin typeface="Fredoka One" panose="020B0604020202020204" charset="0"/>
            </a:endParaRPr>
          </a:p>
          <a:p>
            <a:pPr algn="ctr"/>
            <a:endParaRPr lang="en-GB" sz="1200" dirty="0"/>
          </a:p>
          <a:p>
            <a:pPr marL="285750" indent="-285750" algn="ctr">
              <a:buFont typeface="Arial" panose="020B0604020202020204" pitchFamily="34" charset="0"/>
              <a:buChar char="•"/>
            </a:pPr>
            <a:r>
              <a:rPr lang="cy-GB" sz="1600" dirty="0">
                <a:solidFill>
                  <a:srgbClr val="4E6A84"/>
                </a:solidFill>
                <a:latin typeface="Quicksand" panose="020B0604020202020204" charset="0"/>
              </a:rPr>
              <a:t>Bocs cardbord y gallwch chi ei gau e.e. bocs esgidiau (unrhyw faint ond mae’n haws ei wneud a’i ddefnyddio os ydi’r bocs yn o leiaf 20cm o led)</a:t>
            </a:r>
            <a:endParaRPr lang="en-GB" sz="1600" dirty="0">
              <a:solidFill>
                <a:srgbClr val="4E6A84"/>
              </a:solidFill>
              <a:latin typeface="Quicksand" panose="020B0604020202020204" charset="0"/>
            </a:endParaRPr>
          </a:p>
          <a:p>
            <a:pPr marL="285750" indent="-285750" algn="ctr">
              <a:buFont typeface="Arial" panose="020B0604020202020204" pitchFamily="34" charset="0"/>
              <a:buChar char="•"/>
            </a:pPr>
            <a:r>
              <a:rPr lang="cy-GB" sz="1600" dirty="0">
                <a:solidFill>
                  <a:srgbClr val="4E6A84"/>
                </a:solidFill>
                <a:latin typeface="Quicksand" panose="020B0604020202020204" charset="0"/>
              </a:rPr>
              <a:t>Tâp du gludiog</a:t>
            </a:r>
            <a:endParaRPr lang="en-GB" sz="1600" dirty="0">
              <a:solidFill>
                <a:srgbClr val="4E6A84"/>
              </a:solidFill>
              <a:latin typeface="Quicksand" panose="020B0604020202020204" charset="0"/>
            </a:endParaRPr>
          </a:p>
          <a:p>
            <a:pPr marL="285750" indent="-285750" algn="ctr">
              <a:buFont typeface="Arial" panose="020B0604020202020204" pitchFamily="34" charset="0"/>
              <a:buChar char="•"/>
            </a:pPr>
            <a:r>
              <a:rPr lang="cy-GB" sz="1600" dirty="0">
                <a:solidFill>
                  <a:srgbClr val="4E6A84"/>
                </a:solidFill>
                <a:latin typeface="Quicksand" panose="020B0604020202020204" charset="0"/>
              </a:rPr>
              <a:t>Dalen o bapur gwyn</a:t>
            </a:r>
            <a:endParaRPr lang="en-GB" sz="1600" dirty="0">
              <a:solidFill>
                <a:srgbClr val="4E6A84"/>
              </a:solidFill>
              <a:latin typeface="Quicksand" panose="020B0604020202020204" charset="0"/>
            </a:endParaRPr>
          </a:p>
          <a:p>
            <a:pPr marL="285750" indent="-285750" algn="ctr">
              <a:buFont typeface="Arial" panose="020B0604020202020204" pitchFamily="34" charset="0"/>
              <a:buChar char="•"/>
            </a:pPr>
            <a:r>
              <a:rPr lang="cy-GB" sz="1600" dirty="0">
                <a:solidFill>
                  <a:srgbClr val="4E6A84"/>
                </a:solidFill>
                <a:latin typeface="Quicksand" panose="020B0604020202020204" charset="0"/>
              </a:rPr>
              <a:t>Ffon glud neu dâp dwyochrog </a:t>
            </a:r>
            <a:endParaRPr lang="en-GB" sz="1600" dirty="0">
              <a:solidFill>
                <a:srgbClr val="4E6A84"/>
              </a:solidFill>
              <a:latin typeface="Quicksand" panose="020B0604020202020204" charset="0"/>
            </a:endParaRPr>
          </a:p>
          <a:p>
            <a:pPr marL="285750" indent="-285750" algn="ctr">
              <a:buFont typeface="Arial" panose="020B0604020202020204" pitchFamily="34" charset="0"/>
              <a:buChar char="•"/>
            </a:pPr>
            <a:r>
              <a:rPr lang="cy-GB" sz="1600" dirty="0">
                <a:solidFill>
                  <a:srgbClr val="4E6A84"/>
                </a:solidFill>
                <a:latin typeface="Quicksand" panose="020B0604020202020204" charset="0"/>
              </a:rPr>
              <a:t>Siswrn</a:t>
            </a:r>
            <a:endParaRPr lang="en-GB" sz="1600" dirty="0">
              <a:solidFill>
                <a:srgbClr val="4E6A84"/>
              </a:solidFill>
              <a:latin typeface="Quicksand" panose="020B0604020202020204" charset="0"/>
            </a:endParaRPr>
          </a:p>
          <a:p>
            <a:pPr marL="285750" indent="-285750" algn="ctr">
              <a:buFont typeface="Arial" panose="020B0604020202020204" pitchFamily="34" charset="0"/>
              <a:buChar char="•"/>
            </a:pPr>
            <a:r>
              <a:rPr lang="cy-GB" sz="1600" dirty="0">
                <a:solidFill>
                  <a:srgbClr val="4E6A84"/>
                </a:solidFill>
                <a:latin typeface="Quicksand" panose="020B0604020202020204" charset="0"/>
              </a:rPr>
              <a:t>Beiro neu bensil miniog</a:t>
            </a:r>
            <a:endParaRPr lang="en-GB" sz="1200" dirty="0">
              <a:solidFill>
                <a:srgbClr val="4E6A84"/>
              </a:solidFill>
              <a:latin typeface="Quicksand" panose="020B0604020202020204" charset="0"/>
            </a:endParaRPr>
          </a:p>
        </p:txBody>
      </p:sp>
    </p:spTree>
    <p:extLst>
      <p:ext uri="{BB962C8B-B14F-4D97-AF65-F5344CB8AC3E}">
        <p14:creationId xmlns:p14="http://schemas.microsoft.com/office/powerpoint/2010/main" val="309129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31566</TotalTime>
  <Words>1086</Words>
  <Application>Microsoft Office PowerPoint</Application>
  <PresentationFormat>Widescreen</PresentationFormat>
  <Paragraphs>98</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Fredoka One</vt:lpstr>
      <vt:lpstr>Quicksand</vt:lpstr>
      <vt:lpstr>Arial</vt:lpstr>
      <vt:lpstr>Calibri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BUCKINGHAM Matt</dc:creator>
  <cp:lastModifiedBy>Jillian Howe</cp:lastModifiedBy>
  <cp:revision>346</cp:revision>
  <dcterms:created xsi:type="dcterms:W3CDTF">2021-04-09T09:19:43Z</dcterms:created>
  <dcterms:modified xsi:type="dcterms:W3CDTF">2024-10-10T11:27:36Z</dcterms:modified>
</cp:coreProperties>
</file>